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63" r:id="rId5"/>
    <p:sldId id="259" r:id="rId6"/>
    <p:sldId id="260" r:id="rId7"/>
    <p:sldId id="261" r:id="rId8"/>
    <p:sldId id="262"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p:cViewPr varScale="1">
        <p:scale>
          <a:sx n="68" d="100"/>
          <a:sy n="68" d="100"/>
        </p:scale>
        <p:origin x="-87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2" name="Footer Placeholder 1"/>
          <p:cNvSpPr>
            <a:spLocks noGrp="1"/>
          </p:cNvSpPr>
          <p:nvPr>
            <p:ph type="ftr" sz="quarter" idx="11"/>
          </p:nvPr>
        </p:nvSpPr>
        <p:spPr/>
        <p:txBody>
          <a:bodyPr/>
          <a:lstStyle/>
          <a:p>
            <a:endParaRPr lang="en-GB"/>
          </a:p>
        </p:txBody>
      </p:sp>
      <p:sp>
        <p:nvSpPr>
          <p:cNvPr id="15" name="Slide Number Placeholder 14"/>
          <p:cNvSpPr>
            <a:spLocks noGrp="1"/>
          </p:cNvSpPr>
          <p:nvPr>
            <p:ph type="sldNum" sz="quarter" idx="12"/>
          </p:nvPr>
        </p:nvSpPr>
        <p:spPr>
          <a:xfrm>
            <a:off x="8229600" y="6473952"/>
            <a:ext cx="758952" cy="246888"/>
          </a:xfrm>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19" name="Footer Placeholder 18"/>
          <p:cNvSpPr>
            <a:spLocks noGrp="1"/>
          </p:cNvSpPr>
          <p:nvPr>
            <p:ph type="ftr" sz="quarter" idx="11"/>
          </p:nvPr>
        </p:nvSpPr>
        <p:spPr>
          <a:xfrm>
            <a:off x="3581400" y="76200"/>
            <a:ext cx="2895600" cy="288925"/>
          </a:xfrm>
        </p:spPr>
        <p:txBody>
          <a:bodyPr/>
          <a:lstStyle/>
          <a:p>
            <a:endParaRPr lang="en-GB"/>
          </a:p>
        </p:txBody>
      </p:sp>
      <p:sp>
        <p:nvSpPr>
          <p:cNvPr id="16" name="Slide Number Placeholder 15"/>
          <p:cNvSpPr>
            <a:spLocks noGrp="1"/>
          </p:cNvSpPr>
          <p:nvPr>
            <p:ph type="sldNum" sz="quarter" idx="12"/>
          </p:nvPr>
        </p:nvSpPr>
        <p:spPr>
          <a:xfrm>
            <a:off x="8229600" y="6473952"/>
            <a:ext cx="758952" cy="246888"/>
          </a:xfrm>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11" name="Footer Placeholder 10"/>
          <p:cNvSpPr>
            <a:spLocks noGrp="1"/>
          </p:cNvSpPr>
          <p:nvPr>
            <p:ph type="ftr" sz="quarter" idx="11"/>
          </p:nvPr>
        </p:nvSpPr>
        <p:spPr/>
        <p:txBody>
          <a:bodyPr/>
          <a:lstStyle/>
          <a:p>
            <a:endParaRPr lang="en-GB"/>
          </a:p>
        </p:txBody>
      </p:sp>
      <p:sp>
        <p:nvSpPr>
          <p:cNvPr id="16" name="Slide Number Placeholder 15"/>
          <p:cNvSpPr>
            <a:spLocks noGrp="1"/>
          </p:cNvSpPr>
          <p:nvPr>
            <p:ph type="sldNum" sz="quarter" idx="12"/>
          </p:nvPr>
        </p:nvSpPr>
        <p:spPr/>
        <p:txBody>
          <a:bodyPr/>
          <a:lstStyle/>
          <a:p>
            <a:fld id="{FC7F9C57-C2BB-43CE-BCB4-B3E6983724E1}" type="slidenum">
              <a:rPr lang="en-GB" smtClean="0"/>
              <a:pPr/>
              <a:t>‹#›</a:t>
            </a:fld>
            <a:endParaRPr lang="en-GB"/>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10" name="Footer Placeholder 9"/>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229600" y="6477000"/>
            <a:ext cx="762000" cy="246888"/>
          </a:xfrm>
        </p:spPr>
        <p:txBody>
          <a:bodyPr/>
          <a:lstStyle/>
          <a:p>
            <a:fld id="{FC7F9C57-C2BB-43CE-BCB4-B3E6983724E1}" type="slidenum">
              <a:rPr lang="en-GB" smtClean="0"/>
              <a:pPr/>
              <a:t>‹#›</a:t>
            </a:fld>
            <a:endParaRPr lang="en-GB"/>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21" name="Footer Placeholder 20"/>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24" name="Footer Placeholder 23"/>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29" name="Footer Placeholder 28"/>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5" name="Footer Placeholder 4"/>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FC7F9C57-C2BB-43CE-BCB4-B3E6983724E1}" type="slidenum">
              <a:rPr lang="en-GB" smtClean="0"/>
              <a:pPr/>
              <a:t>‹#›</a:t>
            </a:fld>
            <a:endParaRPr lang="en-GB"/>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16734F-0F65-444C-9518-FE575CCBBCBE}" type="datetimeFigureOut">
              <a:rPr lang="en-GB" smtClean="0"/>
              <a:pPr/>
              <a:t>17/11/2013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7F9C57-C2BB-43CE-BCB4-B3E6983724E1}" type="slidenum">
              <a:rPr lang="en-GB" smtClean="0"/>
              <a:pPr/>
              <a:t>‹#›</a:t>
            </a:fld>
            <a:endParaRPr lang="en-GB"/>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416734F-0F65-444C-9518-FE575CCBBCBE}" type="datetimeFigureOut">
              <a:rPr lang="en-GB" smtClean="0"/>
              <a:pPr/>
              <a:t>17/11/2013</a:t>
            </a:fld>
            <a:endParaRPr lang="en-GB"/>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GB"/>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C7F9C57-C2BB-43CE-BCB4-B3E6983724E1}" type="slidenum">
              <a:rPr lang="en-GB" smtClean="0"/>
              <a:pPr/>
              <a:t>‹#›</a:t>
            </a:fld>
            <a:endParaRPr lang="en-GB"/>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dissolve/>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44624"/>
            <a:ext cx="8458200" cy="951853"/>
          </a:xfrm>
        </p:spPr>
        <p:txBody>
          <a:bodyPr/>
          <a:lstStyle/>
          <a:p>
            <a:pPr algn="ctr"/>
            <a:r>
              <a:rPr lang="en-GB" dirty="0" smtClean="0"/>
              <a:t>Embrace the change</a:t>
            </a:r>
            <a:endParaRPr lang="en-GB" dirty="0"/>
          </a:p>
        </p:txBody>
      </p:sp>
      <p:sp>
        <p:nvSpPr>
          <p:cNvPr id="3" name="Subtitle 2"/>
          <p:cNvSpPr>
            <a:spLocks noGrp="1"/>
          </p:cNvSpPr>
          <p:nvPr>
            <p:ph type="subTitle" idx="1"/>
          </p:nvPr>
        </p:nvSpPr>
        <p:spPr>
          <a:xfrm>
            <a:off x="53752" y="908720"/>
            <a:ext cx="9036496" cy="1224136"/>
          </a:xfrm>
        </p:spPr>
        <p:txBody>
          <a:bodyPr>
            <a:noAutofit/>
          </a:bodyPr>
          <a:lstStyle/>
          <a:p>
            <a:r>
              <a:rPr lang="en-GB" b="1" dirty="0" smtClean="0">
                <a:latin typeface="Arial" panose="020B0604020202020204" pitchFamily="34" charset="0"/>
                <a:cs typeface="Arial" panose="020B0604020202020204" pitchFamily="34" charset="0"/>
              </a:rPr>
              <a:t>Memory Verse</a:t>
            </a:r>
            <a:r>
              <a:rPr lang="en-GB" dirty="0" smtClean="0">
                <a:latin typeface="Arial" panose="020B0604020202020204" pitchFamily="34" charset="0"/>
                <a:cs typeface="Arial" panose="020B0604020202020204" pitchFamily="34" charset="0"/>
              </a:rPr>
              <a:t>: “Therefore, if anyone is in CHRIST, he is a new creature, old things are passed away, behold all things have become new” 2 Corinthians 5:17</a:t>
            </a:r>
          </a:p>
        </p:txBody>
      </p:sp>
      <p:pic>
        <p:nvPicPr>
          <p:cNvPr id="1026" name="Picture 2" descr="C:\MUM'S FOLDER\CHRISTIANITY\SERMONS\Approaching Heaven imag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348880"/>
            <a:ext cx="9144000" cy="45091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57327164"/>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95536"/>
          </a:xfrm>
        </p:spPr>
        <p:txBody>
          <a:bodyPr>
            <a:normAutofit fontScale="90000"/>
          </a:bodyPr>
          <a:lstStyle/>
          <a:p>
            <a:r>
              <a:rPr lang="en-GB" b="1" dirty="0">
                <a:latin typeface="Arial" panose="020B0604020202020204" pitchFamily="34" charset="0"/>
                <a:cs typeface="Arial" panose="020B0604020202020204" pitchFamily="34" charset="0"/>
              </a:rPr>
              <a:t>Bible Text: Acts 2:41-47</a:t>
            </a:r>
            <a:br>
              <a:rPr lang="en-GB" b="1" dirty="0">
                <a:latin typeface="Arial" panose="020B0604020202020204" pitchFamily="34" charset="0"/>
                <a:cs typeface="Arial" panose="020B0604020202020204" pitchFamily="34" charset="0"/>
              </a:rPr>
            </a:br>
            <a:endParaRPr lang="en-GB" dirty="0"/>
          </a:p>
        </p:txBody>
      </p:sp>
      <p:sp>
        <p:nvSpPr>
          <p:cNvPr id="3" name="Content Placeholder 2"/>
          <p:cNvSpPr>
            <a:spLocks noGrp="1"/>
          </p:cNvSpPr>
          <p:nvPr>
            <p:ph idx="1"/>
          </p:nvPr>
        </p:nvSpPr>
        <p:spPr>
          <a:xfrm>
            <a:off x="304800" y="1124744"/>
            <a:ext cx="8686800" cy="5472608"/>
          </a:xfrm>
        </p:spPr>
        <p:txBody>
          <a:bodyPr>
            <a:normAutofit fontScale="32500" lnSpcReduction="20000"/>
          </a:bodyPr>
          <a:lstStyle/>
          <a:p>
            <a:r>
              <a:rPr lang="en-GB" sz="5800" b="1" baseline="30000" dirty="0">
                <a:latin typeface="Arial" panose="020B0604020202020204" pitchFamily="34" charset="0"/>
                <a:cs typeface="Arial" panose="020B0604020202020204" pitchFamily="34" charset="0"/>
              </a:rPr>
              <a:t>41 </a:t>
            </a:r>
            <a:r>
              <a:rPr lang="en-GB" sz="5800" dirty="0">
                <a:latin typeface="Arial" panose="020B0604020202020204" pitchFamily="34" charset="0"/>
                <a:cs typeface="Arial" panose="020B0604020202020204" pitchFamily="34" charset="0"/>
              </a:rPr>
              <a:t>Then they that gladly received his word were baptized: and the same day there were added unto them about three thousand souls</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42 </a:t>
            </a:r>
            <a:r>
              <a:rPr lang="en-GB" sz="5800" dirty="0">
                <a:latin typeface="Arial" panose="020B0604020202020204" pitchFamily="34" charset="0"/>
                <a:cs typeface="Arial" panose="020B0604020202020204" pitchFamily="34" charset="0"/>
              </a:rPr>
              <a:t>And they continued </a:t>
            </a:r>
            <a:r>
              <a:rPr lang="en-GB" sz="5800" dirty="0" smtClean="0">
                <a:latin typeface="Arial" panose="020B0604020202020204" pitchFamily="34" charset="0"/>
                <a:cs typeface="Arial" panose="020B0604020202020204" pitchFamily="34" charset="0"/>
              </a:rPr>
              <a:t>steadfastly </a:t>
            </a:r>
            <a:r>
              <a:rPr lang="en-GB" sz="5800" dirty="0">
                <a:latin typeface="Arial" panose="020B0604020202020204" pitchFamily="34" charset="0"/>
                <a:cs typeface="Arial" panose="020B0604020202020204" pitchFamily="34" charset="0"/>
              </a:rPr>
              <a:t>in the apostles' doctrine and fellowship, and in breaking of bread, and in prayers</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43 </a:t>
            </a:r>
            <a:r>
              <a:rPr lang="en-GB" sz="5800" dirty="0">
                <a:latin typeface="Arial" panose="020B0604020202020204" pitchFamily="34" charset="0"/>
                <a:cs typeface="Arial" panose="020B0604020202020204" pitchFamily="34" charset="0"/>
              </a:rPr>
              <a:t>And fear came upon every soul: and many wonders and signs were done by the apostles</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44 </a:t>
            </a:r>
            <a:r>
              <a:rPr lang="en-GB" sz="5800" dirty="0">
                <a:latin typeface="Arial" panose="020B0604020202020204" pitchFamily="34" charset="0"/>
                <a:cs typeface="Arial" panose="020B0604020202020204" pitchFamily="34" charset="0"/>
              </a:rPr>
              <a:t>And all that believed were together, and had all things common</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45 </a:t>
            </a:r>
            <a:r>
              <a:rPr lang="en-GB" sz="5800" dirty="0">
                <a:latin typeface="Arial" panose="020B0604020202020204" pitchFamily="34" charset="0"/>
                <a:cs typeface="Arial" panose="020B0604020202020204" pitchFamily="34" charset="0"/>
              </a:rPr>
              <a:t>And sold their possessions and goods, and parted them to all men, as every man had need</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46 </a:t>
            </a:r>
            <a:r>
              <a:rPr lang="en-GB" sz="5800" dirty="0">
                <a:latin typeface="Arial" panose="020B0604020202020204" pitchFamily="34" charset="0"/>
                <a:cs typeface="Arial" panose="020B0604020202020204" pitchFamily="34" charset="0"/>
              </a:rPr>
              <a:t>And they, continuing daily with one accord in the temple, and breaking bread from house to house, did eat their meat with gladness and singleness of heart</a:t>
            </a:r>
            <a:r>
              <a:rPr lang="en-GB" sz="5800" dirty="0" smtClean="0">
                <a:latin typeface="Arial" panose="020B0604020202020204" pitchFamily="34" charset="0"/>
                <a:cs typeface="Arial" panose="020B0604020202020204" pitchFamily="34" charset="0"/>
              </a:rPr>
              <a:t>,</a:t>
            </a:r>
          </a:p>
          <a:p>
            <a:endParaRPr lang="en-GB" sz="5800" dirty="0">
              <a:latin typeface="Arial" panose="020B0604020202020204" pitchFamily="34" charset="0"/>
              <a:cs typeface="Arial" panose="020B0604020202020204" pitchFamily="34" charset="0"/>
            </a:endParaRPr>
          </a:p>
          <a:p>
            <a:r>
              <a:rPr lang="en-GB" sz="5800" b="1" baseline="30000" dirty="0">
                <a:latin typeface="Arial" panose="020B0604020202020204" pitchFamily="34" charset="0"/>
                <a:cs typeface="Arial" panose="020B0604020202020204" pitchFamily="34" charset="0"/>
              </a:rPr>
              <a:t>47 </a:t>
            </a:r>
            <a:r>
              <a:rPr lang="en-GB" sz="5800" dirty="0">
                <a:latin typeface="Arial" panose="020B0604020202020204" pitchFamily="34" charset="0"/>
                <a:cs typeface="Arial" panose="020B0604020202020204" pitchFamily="34" charset="0"/>
              </a:rPr>
              <a:t>Praising God, and having favour with all the people. And the Lord added to the church daily such as should be </a:t>
            </a:r>
            <a:r>
              <a:rPr lang="en-GB" sz="5800" dirty="0" smtClean="0">
                <a:latin typeface="Arial" panose="020B0604020202020204" pitchFamily="34" charset="0"/>
                <a:cs typeface="Arial" panose="020B0604020202020204" pitchFamily="34" charset="0"/>
              </a:rPr>
              <a:t>saved.</a:t>
            </a:r>
            <a:endParaRPr lang="en-GB" sz="58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xmlns="" val="3465175146"/>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95536"/>
          </a:xfrm>
        </p:spPr>
        <p:txBody>
          <a:bodyPr>
            <a:normAutofit fontScale="90000"/>
          </a:bodyPr>
          <a:lstStyle/>
          <a:p>
            <a:r>
              <a:rPr lang="en-GB" dirty="0" smtClean="0"/>
              <a:t>Lesson introduction:</a:t>
            </a:r>
            <a:endParaRPr lang="en-GB"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v"/>
            </a:pPr>
            <a:r>
              <a:rPr lang="en-GB" sz="2400" dirty="0" smtClean="0">
                <a:latin typeface="Arial" panose="020B0604020202020204" pitchFamily="34" charset="0"/>
                <a:cs typeface="Arial" panose="020B0604020202020204" pitchFamily="34" charset="0"/>
              </a:rPr>
              <a:t>A child of GOD needs to adjust to a new life after salvation. This explains the point that if anyone in JESUS CHRIST is a new creature and old things must pass away in his/her life.             2 Cor. 5:17</a:t>
            </a:r>
          </a:p>
          <a:p>
            <a:pPr>
              <a:buFont typeface="Wingdings" panose="05000000000000000000" pitchFamily="2" charset="2"/>
              <a:buChar char="v"/>
            </a:pPr>
            <a:endParaRPr lang="en-GB" sz="2400" dirty="0">
              <a:latin typeface="Arial" panose="020B0604020202020204" pitchFamily="34" charset="0"/>
              <a:cs typeface="Arial" panose="020B0604020202020204" pitchFamily="34" charset="0"/>
            </a:endParaRPr>
          </a:p>
          <a:p>
            <a:pPr>
              <a:buFont typeface="Wingdings" panose="05000000000000000000" pitchFamily="2" charset="2"/>
              <a:buChar char="v"/>
            </a:pPr>
            <a:r>
              <a:rPr lang="en-GB" sz="2400" dirty="0" smtClean="0">
                <a:latin typeface="Arial" panose="020B0604020202020204" pitchFamily="34" charset="0"/>
                <a:cs typeface="Arial" panose="020B0604020202020204" pitchFamily="34" charset="0"/>
              </a:rPr>
              <a:t>The old things include relationships, attitudes, habits, and all areas of life. The child of GOD must have a standard that he/she looks forward to.</a:t>
            </a:r>
          </a:p>
          <a:p>
            <a:pPr>
              <a:buFont typeface="Wingdings" panose="05000000000000000000" pitchFamily="2" charset="2"/>
              <a:buChar char="v"/>
            </a:pPr>
            <a:endParaRPr lang="en-GB" sz="2400" dirty="0">
              <a:latin typeface="Arial" panose="020B0604020202020204" pitchFamily="34" charset="0"/>
              <a:cs typeface="Arial" panose="020B0604020202020204" pitchFamily="34" charset="0"/>
            </a:endParaRPr>
          </a:p>
          <a:p>
            <a:pPr>
              <a:buFont typeface="Wingdings" panose="05000000000000000000" pitchFamily="2" charset="2"/>
              <a:buChar char="v"/>
            </a:pPr>
            <a:r>
              <a:rPr lang="en-GB" sz="2400" dirty="0" smtClean="0">
                <a:latin typeface="Arial" panose="020B0604020202020204" pitchFamily="34" charset="0"/>
                <a:cs typeface="Arial" panose="020B0604020202020204" pitchFamily="34" charset="0"/>
              </a:rPr>
              <a:t>There must be a goal that he/she aspires to attain in the new found life. It is our prayer that the LORD will open our eyes to treasures in HIS word in the name of JESUS  CHRIST, Amen.</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74325497"/>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050" name="Picture 2" descr="C:\MUM'S FOLDER\CHRISTIANITY\SERMONS\People studing the wor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28184" y="404664"/>
            <a:ext cx="2736304" cy="5688632"/>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MUM'S FOLDER\CHRISTIANITY\SERMONS\Study to show yourself approved.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404664"/>
            <a:ext cx="5976664" cy="56886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21460392"/>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67544"/>
          </a:xfrm>
        </p:spPr>
        <p:txBody>
          <a:bodyPr/>
          <a:lstStyle/>
          <a:p>
            <a:r>
              <a:rPr lang="en-GB" dirty="0" smtClean="0"/>
              <a:t>Objectives of this lesson</a:t>
            </a:r>
            <a:endParaRPr lang="en-GB" dirty="0"/>
          </a:p>
        </p:txBody>
      </p:sp>
      <p:sp>
        <p:nvSpPr>
          <p:cNvPr id="3" name="Content Placeholder 2"/>
          <p:cNvSpPr>
            <a:spLocks noGrp="1"/>
          </p:cNvSpPr>
          <p:nvPr>
            <p:ph idx="1"/>
          </p:nvPr>
        </p:nvSpPr>
        <p:spPr>
          <a:xfrm>
            <a:off x="179512" y="1124744"/>
            <a:ext cx="8686800" cy="5112568"/>
          </a:xfrm>
        </p:spPr>
        <p:txBody>
          <a:bodyPr>
            <a:normAutofit lnSpcReduction="10000"/>
          </a:bodyPr>
          <a:lstStyle/>
          <a:p>
            <a:pPr>
              <a:buFont typeface="Wingdings" panose="05000000000000000000" pitchFamily="2" charset="2"/>
              <a:buChar char="q"/>
            </a:pPr>
            <a:r>
              <a:rPr lang="en-GB" sz="2400" dirty="0" smtClean="0">
                <a:latin typeface="Arial" panose="020B0604020202020204" pitchFamily="34" charset="0"/>
                <a:cs typeface="Arial" panose="020B0604020202020204" pitchFamily="34" charset="0"/>
              </a:rPr>
              <a:t>At the end of this lesson, we should be able to </a:t>
            </a:r>
          </a:p>
          <a:p>
            <a:pPr>
              <a:buFont typeface="Wingdings" panose="05000000000000000000" pitchFamily="2" charset="2"/>
              <a:buChar char="q"/>
            </a:pPr>
            <a:endParaRPr lang="en-GB" sz="2400" dirty="0">
              <a:latin typeface="Arial" panose="020B0604020202020204" pitchFamily="34" charset="0"/>
              <a:cs typeface="Arial" panose="020B0604020202020204" pitchFamily="34" charset="0"/>
            </a:endParaRPr>
          </a:p>
          <a:p>
            <a:pPr marL="457200" indent="-457200">
              <a:buFont typeface="+mj-lt"/>
              <a:buAutoNum type="arabicPeriod"/>
            </a:pPr>
            <a:r>
              <a:rPr lang="en-GB" sz="2400" dirty="0" smtClean="0">
                <a:latin typeface="Arial" panose="020B0604020202020204" pitchFamily="34" charset="0"/>
                <a:cs typeface="Arial" panose="020B0604020202020204" pitchFamily="34" charset="0"/>
              </a:rPr>
              <a:t>adjust where necessary at least for the purposes of fellowshipping with one another </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make a decision to start fellowshipping with one another  where we had not in a more purposeful way</a:t>
            </a:r>
          </a:p>
          <a:p>
            <a:pPr marL="0" indent="0">
              <a:buNone/>
            </a:pPr>
            <a:endParaRPr lang="en-GB" sz="2400" b="1" dirty="0">
              <a:latin typeface="Arial" panose="020B0604020202020204" pitchFamily="34" charset="0"/>
              <a:cs typeface="Arial" panose="020B0604020202020204" pitchFamily="34" charset="0"/>
            </a:endParaRPr>
          </a:p>
          <a:p>
            <a:pPr marL="0" indent="0">
              <a:buNone/>
            </a:pPr>
            <a:r>
              <a:rPr lang="en-GB" sz="2400" b="1" dirty="0" smtClean="0">
                <a:latin typeface="Arial" panose="020B0604020202020204" pitchFamily="34" charset="0"/>
                <a:cs typeface="Arial" panose="020B0604020202020204" pitchFamily="34" charset="0"/>
              </a:rPr>
              <a:t>Hebrews </a:t>
            </a:r>
            <a:r>
              <a:rPr lang="en-GB" sz="2400" b="1" dirty="0">
                <a:latin typeface="Arial" panose="020B0604020202020204" pitchFamily="34" charset="0"/>
                <a:cs typeface="Arial" panose="020B0604020202020204" pitchFamily="34" charset="0"/>
              </a:rPr>
              <a:t>10:25</a:t>
            </a:r>
          </a:p>
          <a:p>
            <a:pPr marL="0" indent="0">
              <a:buNone/>
            </a:pPr>
            <a:r>
              <a:rPr lang="en-GB" sz="1600" b="1" baseline="30000"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Don’t stop meeting together with other believers, which some people have gotten into the habit of doing. Instead, encourage each other, especially as you see the day drawing near</a:t>
            </a:r>
            <a:r>
              <a:rPr lang="en-GB" sz="1600" dirty="0" smtClean="0">
                <a:latin typeface="Arial" panose="020B0604020202020204" pitchFamily="34" charset="0"/>
                <a:cs typeface="Arial" panose="020B0604020202020204" pitchFamily="34" charset="0"/>
              </a:rPr>
              <a:t>. </a:t>
            </a:r>
          </a:p>
          <a:p>
            <a:pPr marL="0" indent="0">
              <a:buNone/>
            </a:pP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                                                                                           (Common English Bible (CEB))</a:t>
            </a:r>
          </a:p>
          <a:p>
            <a:pPr marL="0" indent="0">
              <a:buNone/>
            </a:pPr>
            <a:endParaRPr lang="en-GB" sz="1600" dirty="0">
              <a:latin typeface="Arial" panose="020B0604020202020204" pitchFamily="34" charset="0"/>
              <a:cs typeface="Arial" panose="020B0604020202020204" pitchFamily="34" charset="0"/>
            </a:endParaRPr>
          </a:p>
          <a:p>
            <a:pPr marL="0" indent="0">
              <a:buNone/>
            </a:pPr>
            <a:r>
              <a:rPr lang="en-GB" sz="1600" dirty="0" smtClean="0">
                <a:latin typeface="Arial" panose="020B0604020202020204" pitchFamily="34" charset="0"/>
                <a:cs typeface="Arial" panose="020B0604020202020204" pitchFamily="34" charset="0"/>
              </a:rPr>
              <a:t>Not </a:t>
            </a:r>
            <a:r>
              <a:rPr lang="en-GB" sz="1600" dirty="0">
                <a:latin typeface="Arial" panose="020B0604020202020204" pitchFamily="34" charset="0"/>
                <a:cs typeface="Arial" panose="020B0604020202020204" pitchFamily="34" charset="0"/>
              </a:rPr>
              <a:t>forsaking </a:t>
            </a:r>
            <a:r>
              <a:rPr lang="en-GB" sz="1600" i="1" dirty="0">
                <a:latin typeface="Arial" panose="020B0604020202020204" pitchFamily="34" charset="0"/>
                <a:cs typeface="Arial" panose="020B0604020202020204" pitchFamily="34" charset="0"/>
              </a:rPr>
              <a:t>or</a:t>
            </a:r>
            <a:r>
              <a:rPr lang="en-GB" sz="1600" dirty="0">
                <a:latin typeface="Arial" panose="020B0604020202020204" pitchFamily="34" charset="0"/>
                <a:cs typeface="Arial" panose="020B0604020202020204" pitchFamily="34" charset="0"/>
              </a:rPr>
              <a:t> neglecting to assemble together [as believers], as is the habit of some people, but admonishing (</a:t>
            </a:r>
            <a:r>
              <a:rPr lang="en-GB" sz="1600" b="1" dirty="0">
                <a:latin typeface="Arial" panose="020B0604020202020204" pitchFamily="34" charset="0"/>
                <a:cs typeface="Arial" panose="020B0604020202020204" pitchFamily="34" charset="0"/>
              </a:rPr>
              <a:t>warning, urging, and encouraging</a:t>
            </a:r>
            <a:r>
              <a:rPr lang="en-GB" sz="1600" dirty="0">
                <a:latin typeface="Arial" panose="020B0604020202020204" pitchFamily="34" charset="0"/>
                <a:cs typeface="Arial" panose="020B0604020202020204" pitchFamily="34" charset="0"/>
              </a:rPr>
              <a:t>) one another, and all the more faithfully as you see the day approaching</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                                                                                       (Amplified </a:t>
            </a:r>
            <a:r>
              <a:rPr lang="en-GB" sz="1600" dirty="0">
                <a:latin typeface="Arial" panose="020B0604020202020204" pitchFamily="34" charset="0"/>
                <a:cs typeface="Arial" panose="020B0604020202020204" pitchFamily="34" charset="0"/>
              </a:rPr>
              <a:t>Bible (AMP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endParaRPr lang="en-GB" sz="1600" dirty="0"/>
          </a:p>
          <a:p>
            <a:pPr marL="0" indent="0">
              <a:buNone/>
            </a:pPr>
            <a:endParaRPr lang="en-GB" sz="16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3217610"/>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23528"/>
          </a:xfrm>
        </p:spPr>
        <p:txBody>
          <a:bodyPr>
            <a:normAutofit fontScale="90000"/>
          </a:bodyPr>
          <a:lstStyle/>
          <a:p>
            <a:r>
              <a:rPr lang="en-GB" dirty="0" smtClean="0"/>
              <a:t>Text review </a:t>
            </a:r>
            <a:r>
              <a:rPr lang="en-GB" dirty="0"/>
              <a:t>1</a:t>
            </a:r>
          </a:p>
        </p:txBody>
      </p:sp>
      <p:sp>
        <p:nvSpPr>
          <p:cNvPr id="3" name="Content Placeholder 2"/>
          <p:cNvSpPr>
            <a:spLocks noGrp="1"/>
          </p:cNvSpPr>
          <p:nvPr>
            <p:ph idx="1"/>
          </p:nvPr>
        </p:nvSpPr>
        <p:spPr>
          <a:xfrm>
            <a:off x="304800" y="1268760"/>
            <a:ext cx="8686800" cy="4811365"/>
          </a:xfrm>
        </p:spPr>
        <p:txBody>
          <a:bodyPr>
            <a:normAutofit/>
          </a:bodyPr>
          <a:lstStyle/>
          <a:p>
            <a:pPr>
              <a:buFont typeface="Wingdings" panose="05000000000000000000" pitchFamily="2" charset="2"/>
              <a:buChar char="Ø"/>
            </a:pPr>
            <a:r>
              <a:rPr lang="en-GB" sz="2400" dirty="0" smtClean="0">
                <a:latin typeface="Arial" panose="020B0604020202020204" pitchFamily="34" charset="0"/>
                <a:cs typeface="Arial" panose="020B0604020202020204" pitchFamily="34" charset="0"/>
              </a:rPr>
              <a:t>Where believers are warned, urged and encouraged, some if not many take offence why?</a:t>
            </a:r>
          </a:p>
          <a:p>
            <a:pPr>
              <a:buFont typeface="Wingdings" panose="05000000000000000000" pitchFamily="2" charset="2"/>
              <a:buChar char="Ø"/>
            </a:pPr>
            <a:endParaRPr lang="en-GB" sz="20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2375" y="2492896"/>
            <a:ext cx="3033911" cy="2409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789" y="2492896"/>
            <a:ext cx="2808312" cy="25010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31839" y="2132856"/>
            <a:ext cx="2543175" cy="35283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78211937"/>
      </p:ext>
    </p:extLst>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JESUS CHRIST ON OFFENCES</a:t>
            </a:r>
            <a:endParaRPr lang="en-GB" dirty="0"/>
          </a:p>
        </p:txBody>
      </p:sp>
      <p:sp>
        <p:nvSpPr>
          <p:cNvPr id="3" name="Content Placeholder 2"/>
          <p:cNvSpPr>
            <a:spLocks noGrp="1"/>
          </p:cNvSpPr>
          <p:nvPr>
            <p:ph idx="1"/>
          </p:nvPr>
        </p:nvSpPr>
        <p:spPr/>
        <p:txBody>
          <a:bodyPr/>
          <a:lstStyle/>
          <a:p>
            <a:r>
              <a:rPr lang="en-GB" dirty="0" smtClean="0"/>
              <a:t>Luke 17:1</a:t>
            </a:r>
            <a:endParaRPr lang="en-GB" dirty="0"/>
          </a:p>
        </p:txBody>
      </p:sp>
    </p:spTree>
    <p:extLst>
      <p:ext uri="{BB962C8B-B14F-4D97-AF65-F5344CB8AC3E}">
        <p14:creationId xmlns:p14="http://schemas.microsoft.com/office/powerpoint/2010/main" xmlns="" val="1794036096"/>
      </p:ext>
    </p:extLst>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739552"/>
          </a:xfrm>
        </p:spPr>
        <p:txBody>
          <a:bodyPr>
            <a:normAutofit/>
          </a:bodyPr>
          <a:lstStyle/>
          <a:p>
            <a:r>
              <a:rPr lang="en-GB" dirty="0" smtClean="0"/>
              <a:t>Text review 2</a:t>
            </a:r>
            <a:endParaRPr lang="en-GB" dirty="0"/>
          </a:p>
        </p:txBody>
      </p:sp>
      <p:sp>
        <p:nvSpPr>
          <p:cNvPr id="3" name="Content Placeholder 2"/>
          <p:cNvSpPr>
            <a:spLocks noGrp="1"/>
          </p:cNvSpPr>
          <p:nvPr>
            <p:ph idx="1"/>
          </p:nvPr>
        </p:nvSpPr>
        <p:spPr>
          <a:xfrm>
            <a:off x="107504" y="1554162"/>
            <a:ext cx="8884096" cy="5036295"/>
          </a:xfrm>
        </p:spPr>
        <p:txBody>
          <a:bodyPr/>
          <a:lstStyle/>
          <a:p>
            <a:r>
              <a:rPr lang="en-GB" sz="2800" dirty="0" smtClean="0">
                <a:latin typeface="Arial" panose="020B0604020202020204" pitchFamily="34" charset="0"/>
                <a:cs typeface="Arial" panose="020B0604020202020204" pitchFamily="34" charset="0"/>
              </a:rPr>
              <a:t>Four major Christian behaviours are essential in the process of abiding after salvation. They are:</a:t>
            </a:r>
          </a:p>
          <a:p>
            <a:pPr marL="514350" indent="-514350">
              <a:buFont typeface="+mj-lt"/>
              <a:buAutoNum type="arabicPeriod"/>
            </a:pPr>
            <a:r>
              <a:rPr lang="en-GB" sz="2800" dirty="0" smtClean="0">
                <a:latin typeface="Arial" panose="020B0604020202020204" pitchFamily="34" charset="0"/>
                <a:cs typeface="Arial" panose="020B0604020202020204" pitchFamily="34" charset="0"/>
              </a:rPr>
              <a:t>Continuity in Apostles Doctrines</a:t>
            </a:r>
          </a:p>
          <a:p>
            <a:pPr marL="514350" indent="-514350">
              <a:buFont typeface="+mj-lt"/>
              <a:buAutoNum type="arabicPeriod"/>
            </a:pPr>
            <a:r>
              <a:rPr lang="en-GB" sz="2800" dirty="0" smtClean="0">
                <a:latin typeface="Arial" panose="020B0604020202020204" pitchFamily="34" charset="0"/>
                <a:cs typeface="Arial" panose="020B0604020202020204" pitchFamily="34" charset="0"/>
              </a:rPr>
              <a:t>Continuity in fellowship</a:t>
            </a:r>
          </a:p>
          <a:p>
            <a:pPr marL="514350" indent="-514350">
              <a:buFont typeface="+mj-lt"/>
              <a:buAutoNum type="arabicPeriod"/>
            </a:pPr>
            <a:r>
              <a:rPr lang="en-GB" sz="2800" dirty="0" smtClean="0">
                <a:latin typeface="Arial" panose="020B0604020202020204" pitchFamily="34" charset="0"/>
                <a:cs typeface="Arial" panose="020B0604020202020204" pitchFamily="34" charset="0"/>
              </a:rPr>
              <a:t>Continuity in breaking of bread</a:t>
            </a:r>
          </a:p>
          <a:p>
            <a:pPr marL="514350" indent="-514350">
              <a:buFont typeface="+mj-lt"/>
              <a:buAutoNum type="arabicPeriod"/>
            </a:pPr>
            <a:r>
              <a:rPr lang="en-GB" sz="2800" dirty="0" smtClean="0">
                <a:latin typeface="Arial" panose="020B0604020202020204" pitchFamily="34" charset="0"/>
                <a:cs typeface="Arial" panose="020B0604020202020204" pitchFamily="34" charset="0"/>
              </a:rPr>
              <a:t>Continuity in prayers</a:t>
            </a:r>
          </a:p>
          <a:p>
            <a:pPr marL="0" indent="0">
              <a:buNone/>
            </a:pPr>
            <a:endParaRPr lang="en-GB" sz="2800" dirty="0" smtClean="0">
              <a:latin typeface="Arial" panose="020B0604020202020204" pitchFamily="34" charset="0"/>
              <a:cs typeface="Arial" panose="020B0604020202020204" pitchFamily="34" charset="0"/>
            </a:endParaRPr>
          </a:p>
          <a:p>
            <a:pPr marL="514350" indent="-514350">
              <a:buFont typeface="+mj-lt"/>
              <a:buAutoNum type="arabicPeriod"/>
            </a:pPr>
            <a:endParaRPr lang="en-GB" sz="2800" dirty="0" smtClean="0">
              <a:latin typeface="Arial" panose="020B0604020202020204" pitchFamily="34" charset="0"/>
              <a:cs typeface="Arial" panose="020B0604020202020204" pitchFamily="34" charset="0"/>
            </a:endParaRPr>
          </a:p>
          <a:p>
            <a:pPr marL="514350" indent="-514350">
              <a:buFont typeface="+mj-lt"/>
              <a:buAutoNum type="arabicPeriod"/>
            </a:pPr>
            <a:endParaRPr lang="en-GB"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35688" y="4653136"/>
            <a:ext cx="2808312" cy="22048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653136"/>
            <a:ext cx="2984625" cy="22048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53020760"/>
      </p:ext>
    </p:ext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307504"/>
          </a:xfrm>
        </p:spPr>
        <p:txBody>
          <a:bodyPr>
            <a:normAutofit fontScale="90000"/>
          </a:bodyPr>
          <a:lstStyle/>
          <a:p>
            <a:endParaRPr lang="en-GB" dirty="0"/>
          </a:p>
        </p:txBody>
      </p:sp>
      <p:sp>
        <p:nvSpPr>
          <p:cNvPr id="3" name="Content Placeholder 2"/>
          <p:cNvSpPr>
            <a:spLocks noGrp="1"/>
          </p:cNvSpPr>
          <p:nvPr>
            <p:ph idx="1"/>
          </p:nvPr>
        </p:nvSpPr>
        <p:spPr>
          <a:xfrm>
            <a:off x="304800" y="1124744"/>
            <a:ext cx="8686800" cy="4955381"/>
          </a:xfrm>
        </p:spPr>
        <p:txBody>
          <a:bodyPr>
            <a:normAutofit/>
          </a:bodyPr>
          <a:lstStyle/>
          <a:p>
            <a:pPr marL="0" indent="0">
              <a:buNone/>
            </a:pPr>
            <a:r>
              <a:rPr lang="en-GB" sz="2400" dirty="0" smtClean="0">
                <a:latin typeface="Arial" panose="020B0604020202020204" pitchFamily="34" charset="0"/>
                <a:cs typeface="Arial" panose="020B0604020202020204" pitchFamily="34" charset="0"/>
              </a:rPr>
              <a:t>These four (4) behaviours were exhibited STEADFASTLY by the apostles and the result were tremendous and glorious as follows:</a:t>
            </a:r>
          </a:p>
          <a:p>
            <a:pPr marL="0" indent="0">
              <a:buNone/>
            </a:pPr>
            <a:endParaRPr lang="en-GB" sz="2400" dirty="0" smtClean="0">
              <a:latin typeface="Arial" panose="020B0604020202020204" pitchFamily="34" charset="0"/>
              <a:cs typeface="Arial" panose="020B0604020202020204" pitchFamily="34" charset="0"/>
            </a:endParaRPr>
          </a:p>
          <a:p>
            <a:pPr marL="457200" indent="-457200">
              <a:buFont typeface="+mj-lt"/>
              <a:buAutoNum type="arabicPeriod"/>
            </a:pPr>
            <a:r>
              <a:rPr lang="en-GB" sz="2400" dirty="0" smtClean="0">
                <a:latin typeface="Arial" panose="020B0604020202020204" pitchFamily="34" charset="0"/>
                <a:cs typeface="Arial" panose="020B0604020202020204" pitchFamily="34" charset="0"/>
              </a:rPr>
              <a:t>Signs and wonders</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Unity of purpose</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Lack of needs</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Gladness (joy of salvation)</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The LORD’S NAME was glorified and</a:t>
            </a:r>
          </a:p>
          <a:p>
            <a:pPr marL="457200" indent="-457200">
              <a:buFont typeface="+mj-lt"/>
              <a:buAutoNum type="arabicPeriod"/>
            </a:pPr>
            <a:r>
              <a:rPr lang="en-GB" sz="2400" dirty="0" smtClean="0">
                <a:latin typeface="Arial" panose="020B0604020202020204" pitchFamily="34" charset="0"/>
                <a:cs typeface="Arial" panose="020B0604020202020204" pitchFamily="34" charset="0"/>
              </a:rPr>
              <a:t>There was expansion in the Church</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84893967"/>
      </p:ext>
    </p:extLst>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379512"/>
          </a:xfrm>
        </p:spPr>
        <p:txBody>
          <a:bodyPr>
            <a:normAutofit fontScale="90000"/>
          </a:bodyPr>
          <a:lstStyle/>
          <a:p>
            <a:endParaRPr lang="en-GB" dirty="0"/>
          </a:p>
        </p:txBody>
      </p:sp>
      <p:sp>
        <p:nvSpPr>
          <p:cNvPr id="3" name="Content Placeholder 2"/>
          <p:cNvSpPr>
            <a:spLocks noGrp="1"/>
          </p:cNvSpPr>
          <p:nvPr>
            <p:ph idx="1"/>
          </p:nvPr>
        </p:nvSpPr>
        <p:spPr>
          <a:xfrm>
            <a:off x="304800" y="1196752"/>
            <a:ext cx="8686800" cy="4883373"/>
          </a:xfrm>
        </p:spPr>
        <p:txBody>
          <a:bodyPr/>
          <a:lstStyle/>
          <a:p>
            <a:endParaRPr lang="en-GB" dirty="0"/>
          </a:p>
        </p:txBody>
      </p:sp>
      <p:pic>
        <p:nvPicPr>
          <p:cNvPr id="5123" name="Picture 3" descr="C:\MUM'S FOLDER\CHRISTIANITY\SERMONS\people praisinfg GO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476672"/>
            <a:ext cx="8712968" cy="56166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47531422"/>
      </p:ext>
    </p:extLst>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Make necessary adjustments</a:t>
            </a:r>
            <a:endParaRPr lang="en-GB" dirty="0"/>
          </a:p>
        </p:txBody>
      </p:sp>
      <p:sp>
        <p:nvSpPr>
          <p:cNvPr id="3" name="Content Placeholder 2"/>
          <p:cNvSpPr>
            <a:spLocks noGrp="1"/>
          </p:cNvSpPr>
          <p:nvPr>
            <p:ph idx="1"/>
          </p:nvPr>
        </p:nvSpPr>
        <p:spPr>
          <a:xfrm>
            <a:off x="251520" y="1484784"/>
            <a:ext cx="8686800" cy="4525963"/>
          </a:xfrm>
        </p:spPr>
        <p:txBody>
          <a:bodyPr>
            <a:normAutofit/>
          </a:bodyPr>
          <a:lstStyle/>
          <a:p>
            <a:pPr>
              <a:buFont typeface="Wingdings" panose="05000000000000000000" pitchFamily="2" charset="2"/>
              <a:buChar char="v"/>
            </a:pPr>
            <a:r>
              <a:rPr lang="en-GB" sz="2400" dirty="0" smtClean="0">
                <a:latin typeface="Arial" panose="020B0604020202020204" pitchFamily="34" charset="0"/>
                <a:cs typeface="Arial" panose="020B0604020202020204" pitchFamily="34" charset="0"/>
              </a:rPr>
              <a:t>GOD has a task for every one of HIS children and these are backed up with appropriate rewards because HE rewards those who diligently seek HIM, Heb.11:6</a:t>
            </a:r>
          </a:p>
          <a:p>
            <a:pPr>
              <a:buFont typeface="Wingdings" panose="05000000000000000000" pitchFamily="2" charset="2"/>
              <a:buChar char="v"/>
            </a:pPr>
            <a:endParaRPr lang="en-GB" sz="2400" dirty="0" smtClean="0">
              <a:latin typeface="Arial" panose="020B0604020202020204" pitchFamily="34" charset="0"/>
              <a:cs typeface="Arial" panose="020B0604020202020204" pitchFamily="34" charset="0"/>
            </a:endParaRPr>
          </a:p>
          <a:p>
            <a:pPr>
              <a:buFont typeface="Wingdings" panose="05000000000000000000" pitchFamily="2" charset="2"/>
              <a:buChar char="v"/>
            </a:pPr>
            <a:r>
              <a:rPr lang="en-GB" sz="2400" dirty="0" smtClean="0">
                <a:latin typeface="Arial" panose="020B0604020202020204" pitchFamily="34" charset="0"/>
                <a:cs typeface="Arial" panose="020B0604020202020204" pitchFamily="34" charset="0"/>
              </a:rPr>
              <a:t>For example, HE appointed Joshua as the successor of Moses and said HE would give him everywhere the sole of his feet touched – Josh 1:1-6. A responsibility is therefore placed on the believer to so whatsoever GOD commands. Some of the commands include the following:</a:t>
            </a:r>
          </a:p>
          <a:p>
            <a:pPr>
              <a:buFont typeface="Wingdings" panose="05000000000000000000" pitchFamily="2" charset="2"/>
              <a:buChar char="v"/>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22256348"/>
      </p:ext>
    </p:extLst>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307504"/>
          </a:xfrm>
        </p:spPr>
        <p:txBody>
          <a:bodyPr>
            <a:normAutofit fontScale="90000"/>
          </a:bodyPr>
          <a:lstStyle/>
          <a:p>
            <a:endParaRPr lang="en-GB" dirty="0"/>
          </a:p>
        </p:txBody>
      </p:sp>
      <p:sp>
        <p:nvSpPr>
          <p:cNvPr id="3" name="Content Placeholder 2"/>
          <p:cNvSpPr>
            <a:spLocks noGrp="1"/>
          </p:cNvSpPr>
          <p:nvPr>
            <p:ph idx="1"/>
          </p:nvPr>
        </p:nvSpPr>
        <p:spPr>
          <a:xfrm>
            <a:off x="304800" y="1124744"/>
            <a:ext cx="8686800" cy="4955381"/>
          </a:xfrm>
        </p:spPr>
        <p:txBody>
          <a:bodyPr>
            <a:normAutofit fontScale="92500"/>
          </a:bodyPr>
          <a:lstStyle/>
          <a:p>
            <a:pPr marL="457200" indent="-457200">
              <a:buFont typeface="+mj-lt"/>
              <a:buAutoNum type="alphaLcParenR"/>
            </a:pPr>
            <a:r>
              <a:rPr lang="en-GB" sz="2400" dirty="0">
                <a:latin typeface="Arial" panose="020B0604020202020204" pitchFamily="34" charset="0"/>
                <a:cs typeface="Arial" panose="020B0604020202020204" pitchFamily="34" charset="0"/>
              </a:rPr>
              <a:t>Pray without ceasing, 1 Thess 5:17. JESUS CHRIST said, “when you pray” not if you pray, Matt. </a:t>
            </a:r>
            <a:r>
              <a:rPr lang="en-GB" sz="2400" dirty="0" smtClean="0">
                <a:latin typeface="Arial" panose="020B0604020202020204" pitchFamily="34" charset="0"/>
                <a:cs typeface="Arial" panose="020B0604020202020204" pitchFamily="34" charset="0"/>
              </a:rPr>
              <a:t>5:5-7</a:t>
            </a:r>
          </a:p>
          <a:p>
            <a:pPr marL="457200" indent="-457200">
              <a:buFont typeface="+mj-lt"/>
              <a:buAutoNum type="alphaLcParenR"/>
            </a:pPr>
            <a:endParaRPr lang="en-GB" sz="2400" dirty="0">
              <a:latin typeface="Arial" panose="020B0604020202020204" pitchFamily="34" charset="0"/>
              <a:cs typeface="Arial" panose="020B0604020202020204" pitchFamily="34" charset="0"/>
            </a:endParaRPr>
          </a:p>
          <a:p>
            <a:pPr marL="457200" indent="-457200">
              <a:buFont typeface="+mj-lt"/>
              <a:buAutoNum type="alphaLcParenR"/>
            </a:pPr>
            <a:r>
              <a:rPr lang="en-GB" sz="2400" dirty="0" smtClean="0">
                <a:latin typeface="Arial" panose="020B0604020202020204" pitchFamily="34" charset="0"/>
                <a:cs typeface="Arial" panose="020B0604020202020204" pitchFamily="34" charset="0"/>
              </a:rPr>
              <a:t>Evangelism, Matt 28:19-20, Acts 1:8</a:t>
            </a:r>
          </a:p>
          <a:p>
            <a:pPr marL="457200" indent="-457200">
              <a:buFont typeface="+mj-lt"/>
              <a:buAutoNum type="alphaLcParenR"/>
            </a:pPr>
            <a:endParaRPr lang="en-GB" sz="2400" dirty="0">
              <a:latin typeface="Arial" panose="020B0604020202020204" pitchFamily="34" charset="0"/>
              <a:cs typeface="Arial" panose="020B0604020202020204" pitchFamily="34" charset="0"/>
            </a:endParaRPr>
          </a:p>
          <a:p>
            <a:pPr marL="457200" indent="-457200">
              <a:buFont typeface="+mj-lt"/>
              <a:buAutoNum type="alphaLcParenR"/>
            </a:pPr>
            <a:r>
              <a:rPr lang="en-GB" sz="2400" dirty="0" smtClean="0">
                <a:latin typeface="Arial" panose="020B0604020202020204" pitchFamily="34" charset="0"/>
                <a:cs typeface="Arial" panose="020B0604020202020204" pitchFamily="34" charset="0"/>
              </a:rPr>
              <a:t>Live a holy life, Matt 5:48. We can add to the list. GOD is always with the obedient so that they do not perish, GOD does not have pleasure with the disobedient so they fall and perish. The wicked only seem to prosper for a while – Psalms 73:3, 16-20</a:t>
            </a:r>
          </a:p>
          <a:p>
            <a:pPr marL="457200" indent="-457200">
              <a:buFont typeface="+mj-lt"/>
              <a:buAutoNum type="alphaLcParenR"/>
            </a:pPr>
            <a:endParaRPr lang="en-GB" sz="2400" dirty="0">
              <a:latin typeface="Arial" panose="020B0604020202020204" pitchFamily="34" charset="0"/>
              <a:cs typeface="Arial" panose="020B0604020202020204" pitchFamily="34" charset="0"/>
            </a:endParaRPr>
          </a:p>
          <a:p>
            <a:pPr marL="457200" indent="-457200">
              <a:buFont typeface="+mj-lt"/>
              <a:buAutoNum type="alphaLcParenR"/>
            </a:pPr>
            <a:r>
              <a:rPr lang="en-GB" sz="2400" dirty="0" smtClean="0">
                <a:latin typeface="Arial" panose="020B0604020202020204" pitchFamily="34" charset="0"/>
                <a:cs typeface="Arial" panose="020B0604020202020204" pitchFamily="34" charset="0"/>
              </a:rPr>
              <a:t>We should always obey GOD because HE does not have great delight in burnt offerings and sacrifices – 1 Sam. 15:22</a:t>
            </a:r>
          </a:p>
          <a:p>
            <a:pPr marL="0" indent="0">
              <a:buNone/>
            </a:pPr>
            <a:endParaRPr lang="en-GB" dirty="0"/>
          </a:p>
        </p:txBody>
      </p:sp>
    </p:spTree>
    <p:extLst>
      <p:ext uri="{BB962C8B-B14F-4D97-AF65-F5344CB8AC3E}">
        <p14:creationId xmlns:p14="http://schemas.microsoft.com/office/powerpoint/2010/main" xmlns="" val="3136774349"/>
      </p:ext>
    </p:extLst>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379512"/>
          </a:xfrm>
        </p:spPr>
        <p:txBody>
          <a:bodyPr>
            <a:normAutofit fontScale="90000"/>
          </a:bodyPr>
          <a:lstStyle/>
          <a:p>
            <a:endParaRPr lang="en-GB" dirty="0"/>
          </a:p>
        </p:txBody>
      </p:sp>
      <p:sp>
        <p:nvSpPr>
          <p:cNvPr id="3" name="Content Placeholder 2"/>
          <p:cNvSpPr>
            <a:spLocks noGrp="1"/>
          </p:cNvSpPr>
          <p:nvPr>
            <p:ph idx="1"/>
          </p:nvPr>
        </p:nvSpPr>
        <p:spPr>
          <a:xfrm>
            <a:off x="251520" y="1052736"/>
            <a:ext cx="8686800" cy="5243413"/>
          </a:xfrm>
        </p:spPr>
        <p:txBody>
          <a:bodyPr>
            <a:normAutofit/>
          </a:bodyPr>
          <a:lstStyle/>
          <a:p>
            <a:pPr>
              <a:buFont typeface="Wingdings" panose="05000000000000000000" pitchFamily="2" charset="2"/>
              <a:buChar char="q"/>
            </a:pPr>
            <a:r>
              <a:rPr lang="en-GB" sz="2400" dirty="0" smtClean="0">
                <a:latin typeface="Arial" panose="020B0604020202020204" pitchFamily="34" charset="0"/>
                <a:cs typeface="Arial" panose="020B0604020202020204" pitchFamily="34" charset="0"/>
              </a:rPr>
              <a:t>As you adjust to a new life in CHRIST, in absolute obedience to the will of GOD,  always ask;</a:t>
            </a:r>
          </a:p>
          <a:p>
            <a:pPr>
              <a:buFont typeface="Wingdings" panose="05000000000000000000" pitchFamily="2" charset="2"/>
              <a:buChar char="q"/>
            </a:pPr>
            <a:endParaRPr lang="en-GB" sz="2400" dirty="0" smtClean="0">
              <a:latin typeface="Arial" panose="020B0604020202020204" pitchFamily="34" charset="0"/>
              <a:cs typeface="Arial" panose="020B0604020202020204" pitchFamily="34" charset="0"/>
            </a:endParaRPr>
          </a:p>
          <a:p>
            <a:pPr marL="457200" indent="-457200">
              <a:buFont typeface="+mj-lt"/>
              <a:buAutoNum type="alphaLcParenR"/>
            </a:pPr>
            <a:r>
              <a:rPr lang="en-GB" sz="2200" dirty="0" smtClean="0">
                <a:latin typeface="Arial" panose="020B0604020202020204" pitchFamily="34" charset="0"/>
                <a:cs typeface="Arial" panose="020B0604020202020204" pitchFamily="34" charset="0"/>
              </a:rPr>
              <a:t>Is the LORD’S name glorified in my new lifestyle? 1 Cor 10:31</a:t>
            </a:r>
          </a:p>
          <a:p>
            <a:pPr marL="457200" indent="-457200">
              <a:buFont typeface="+mj-lt"/>
              <a:buAutoNum type="alphaLcParenR"/>
            </a:pPr>
            <a:endParaRPr lang="en-GB" sz="2200" dirty="0">
              <a:latin typeface="Arial" panose="020B0604020202020204" pitchFamily="34" charset="0"/>
              <a:cs typeface="Arial" panose="020B0604020202020204" pitchFamily="34" charset="0"/>
            </a:endParaRPr>
          </a:p>
          <a:p>
            <a:pPr marL="457200" indent="-457200">
              <a:buFont typeface="+mj-lt"/>
              <a:buAutoNum type="alphaLcParenR"/>
            </a:pPr>
            <a:r>
              <a:rPr lang="en-GB" sz="2200" dirty="0" smtClean="0">
                <a:latin typeface="Arial" panose="020B0604020202020204" pitchFamily="34" charset="0"/>
                <a:cs typeface="Arial" panose="020B0604020202020204" pitchFamily="34" charset="0"/>
              </a:rPr>
              <a:t>Will my actions disturb my fellowship with GOD? 1John 2:15-17</a:t>
            </a:r>
          </a:p>
          <a:p>
            <a:pPr marL="457200" indent="-457200">
              <a:buFont typeface="+mj-lt"/>
              <a:buAutoNum type="alphaLcParenR"/>
            </a:pPr>
            <a:endParaRPr lang="en-GB" sz="2200" dirty="0">
              <a:latin typeface="Arial" panose="020B0604020202020204" pitchFamily="34" charset="0"/>
              <a:cs typeface="Arial" panose="020B0604020202020204" pitchFamily="34" charset="0"/>
            </a:endParaRPr>
          </a:p>
          <a:p>
            <a:pPr marL="457200" indent="-457200">
              <a:buFont typeface="+mj-lt"/>
              <a:buAutoNum type="alphaLcParenR"/>
            </a:pPr>
            <a:r>
              <a:rPr lang="en-GB" sz="2200" dirty="0" smtClean="0">
                <a:latin typeface="Arial" panose="020B0604020202020204" pitchFamily="34" charset="0"/>
                <a:cs typeface="Arial" panose="020B0604020202020204" pitchFamily="34" charset="0"/>
              </a:rPr>
              <a:t>Would GOD have done this? 1 Peter 2:21</a:t>
            </a:r>
          </a:p>
          <a:p>
            <a:pPr marL="457200" indent="-457200">
              <a:buFont typeface="+mj-lt"/>
              <a:buAutoNum type="alphaLcParenR"/>
            </a:pPr>
            <a:endParaRPr lang="en-GB" sz="2200" dirty="0">
              <a:latin typeface="Arial" panose="020B0604020202020204" pitchFamily="34" charset="0"/>
              <a:cs typeface="Arial" panose="020B0604020202020204" pitchFamily="34" charset="0"/>
            </a:endParaRPr>
          </a:p>
          <a:p>
            <a:pPr marL="457200" indent="-457200">
              <a:buFont typeface="+mj-lt"/>
              <a:buAutoNum type="alphaLcParenR"/>
            </a:pPr>
            <a:r>
              <a:rPr lang="en-GB" sz="2200" dirty="0" smtClean="0">
                <a:latin typeface="Arial" panose="020B0604020202020204" pitchFamily="34" charset="0"/>
                <a:cs typeface="Arial" panose="020B0604020202020204" pitchFamily="34" charset="0"/>
              </a:rPr>
              <a:t>Can I take this particular action if GOD is physically present? Psalms 139:7-10, </a:t>
            </a:r>
            <a:r>
              <a:rPr lang="en-GB" sz="2200" dirty="0" err="1" smtClean="0">
                <a:latin typeface="Arial" panose="020B0604020202020204" pitchFamily="34" charset="0"/>
                <a:cs typeface="Arial" panose="020B0604020202020204" pitchFamily="34" charset="0"/>
              </a:rPr>
              <a:t>Jer</a:t>
            </a:r>
            <a:r>
              <a:rPr lang="en-GB" sz="2200" dirty="0" smtClean="0">
                <a:latin typeface="Arial" panose="020B0604020202020204" pitchFamily="34" charset="0"/>
                <a:cs typeface="Arial" panose="020B0604020202020204" pitchFamily="34" charset="0"/>
              </a:rPr>
              <a:t> 23:23-24. A major cause of sinful habits is because people do not realise that GOD is omnipresent.</a:t>
            </a:r>
          </a:p>
          <a:p>
            <a:pPr marL="457200" indent="-457200">
              <a:buFont typeface="+mj-lt"/>
              <a:buAutoNum type="alphaLcParenR"/>
            </a:pPr>
            <a:endParaRPr lang="en-GB" sz="2200" dirty="0">
              <a:latin typeface="Arial" panose="020B0604020202020204" pitchFamily="34" charset="0"/>
              <a:cs typeface="Arial" panose="020B0604020202020204" pitchFamily="34" charset="0"/>
            </a:endParaRPr>
          </a:p>
          <a:p>
            <a:pPr marL="457200" indent="-457200">
              <a:buFont typeface="+mj-lt"/>
              <a:buAutoNum type="alphaLcParenR"/>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117054352"/>
      </p:ext>
    </p:extLst>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Fellowship with other Christians</a:t>
            </a:r>
            <a:endParaRPr lang="en-GB" dirty="0"/>
          </a:p>
        </p:txBody>
      </p:sp>
      <p:sp>
        <p:nvSpPr>
          <p:cNvPr id="3" name="Content Placeholder 2"/>
          <p:cNvSpPr>
            <a:spLocks noGrp="1"/>
          </p:cNvSpPr>
          <p:nvPr>
            <p:ph idx="1"/>
          </p:nvPr>
        </p:nvSpPr>
        <p:spPr/>
        <p:txBody>
          <a:bodyPr/>
          <a:lstStyle/>
          <a:p>
            <a:pPr marL="0" indent="0">
              <a:buNone/>
            </a:pPr>
            <a:r>
              <a:rPr lang="en-GB" sz="2200" dirty="0" smtClean="0">
                <a:latin typeface="Arial" panose="020B0604020202020204" pitchFamily="34" charset="0"/>
                <a:cs typeface="Arial" panose="020B0604020202020204" pitchFamily="34" charset="0"/>
              </a:rPr>
              <a:t>GOD forbid believers from forsaking the company of others believers Heb. 10:25</a:t>
            </a:r>
          </a:p>
          <a:p>
            <a:pPr marL="457200" indent="-457200">
              <a:buFont typeface="+mj-lt"/>
              <a:buAutoNum type="alphaLcParenR"/>
            </a:pPr>
            <a:r>
              <a:rPr lang="en-GB" sz="2200" dirty="0" smtClean="0">
                <a:latin typeface="Arial" panose="020B0604020202020204" pitchFamily="34" charset="0"/>
                <a:cs typeface="Arial" panose="020B0604020202020204" pitchFamily="34" charset="0"/>
              </a:rPr>
              <a:t>Such fellowship helps believers to build up a good conduct or behaviours, which are capable of making them a good example to others 1 Tim 4:12</a:t>
            </a:r>
          </a:p>
          <a:p>
            <a:pPr marL="457200" indent="-457200">
              <a:buFont typeface="+mj-lt"/>
              <a:buAutoNum type="alphaLcParenR"/>
            </a:pPr>
            <a:r>
              <a:rPr lang="en-GB" sz="2200" dirty="0" smtClean="0">
                <a:latin typeface="Arial" panose="020B0604020202020204" pitchFamily="34" charset="0"/>
                <a:cs typeface="Arial" panose="020B0604020202020204" pitchFamily="34" charset="0"/>
              </a:rPr>
              <a:t>Fellowship </a:t>
            </a:r>
            <a:r>
              <a:rPr lang="en-GB" sz="2200" dirty="0">
                <a:latin typeface="Arial" panose="020B0604020202020204" pitchFamily="34" charset="0"/>
                <a:cs typeface="Arial" panose="020B0604020202020204" pitchFamily="34" charset="0"/>
              </a:rPr>
              <a:t>with believer will prevent from entering into wrong company of sinners and thereby getting polluted  Act </a:t>
            </a:r>
            <a:r>
              <a:rPr lang="en-GB" sz="2200" dirty="0" smtClean="0">
                <a:latin typeface="Arial" panose="020B0604020202020204" pitchFamily="34" charset="0"/>
                <a:cs typeface="Arial" panose="020B0604020202020204" pitchFamily="34" charset="0"/>
              </a:rPr>
              <a:t>11:26</a:t>
            </a:r>
          </a:p>
          <a:p>
            <a:pPr marL="457200" indent="-457200">
              <a:buFont typeface="+mj-lt"/>
              <a:buAutoNum type="alphaLcParenR"/>
            </a:pPr>
            <a:r>
              <a:rPr lang="en-GB" sz="2200" dirty="0" smtClean="0">
                <a:latin typeface="Arial" panose="020B0604020202020204" pitchFamily="34" charset="0"/>
                <a:cs typeface="Arial" panose="020B0604020202020204" pitchFamily="34" charset="0"/>
              </a:rPr>
              <a:t>Fellowship with believer will eventually lead a young believer to become matured, bible believing and Holy Christian who the Bible refers to as saints. Acts 17:1-11 and Rom 1:7</a:t>
            </a:r>
          </a:p>
          <a:p>
            <a:pPr marL="457200" indent="-457200">
              <a:buFont typeface="+mj-lt"/>
              <a:buAutoNum type="alphaLcParenR"/>
            </a:pPr>
            <a:r>
              <a:rPr lang="en-GB" sz="2200" dirty="0" smtClean="0">
                <a:latin typeface="Arial" panose="020B0604020202020204" pitchFamily="34" charset="0"/>
                <a:cs typeface="Arial" panose="020B0604020202020204" pitchFamily="34" charset="0"/>
              </a:rPr>
              <a:t>It creates accountability Galatians 6:1-5; Luke 17:3</a:t>
            </a:r>
            <a:endParaRPr lang="en-GB" sz="22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xmlns="" val="2127667006"/>
      </p:ext>
    </p:extLst>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pPr marL="0" indent="0">
              <a:buNone/>
            </a:pPr>
            <a:r>
              <a:rPr lang="en-GB" dirty="0" smtClean="0"/>
              <a:t>Adjust to your new found faith through constant fellowship and absolute obedience.</a:t>
            </a:r>
            <a:endParaRPr lang="en-GB" dirty="0"/>
          </a:p>
        </p:txBody>
      </p:sp>
    </p:spTree>
    <p:extLst>
      <p:ext uri="{BB962C8B-B14F-4D97-AF65-F5344CB8AC3E}">
        <p14:creationId xmlns:p14="http://schemas.microsoft.com/office/powerpoint/2010/main" xmlns="" val="1050614658"/>
      </p:ext>
    </p:extLst>
  </p:cSld>
  <p:clrMapOvr>
    <a:masterClrMapping/>
  </p:clrMapOvr>
  <p:transition>
    <p:dissolv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194</TotalTime>
  <Words>714</Words>
  <Application>Microsoft Office PowerPoint</Application>
  <PresentationFormat>On-screen Show (4:3)</PresentationFormat>
  <Paragraphs>82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Trek</vt:lpstr>
      <vt:lpstr>Embrace the change</vt:lpstr>
      <vt:lpstr>Bible Text: Acts 2:41-47 </vt:lpstr>
      <vt:lpstr>Lesson introduction:</vt:lpstr>
      <vt:lpstr>Slide 4</vt:lpstr>
      <vt:lpstr>Objectives of this lesson</vt:lpstr>
      <vt:lpstr>Text review 1</vt:lpstr>
      <vt:lpstr>JESUS CHRIST ON OFFENCES</vt:lpstr>
      <vt:lpstr>Text review 2</vt:lpstr>
      <vt:lpstr>Slide 9</vt:lpstr>
      <vt:lpstr>Slide 10</vt:lpstr>
      <vt:lpstr>Make necessary adjustments</vt:lpstr>
      <vt:lpstr>Slide 12</vt:lpstr>
      <vt:lpstr>Slide 13</vt:lpstr>
      <vt:lpstr>Fellowship with other Christians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Embrace the change</dc:title>
  <dc:creator>Uche</dc:creator>
  <cp:lastModifiedBy>Edith</cp:lastModifiedBy>
  <cp:revision>21</cp:revision>
  <dcterms:created xsi:type="dcterms:W3CDTF">2013-11-15T00:28:48Z</dcterms:created>
  <dcterms:modified xsi:type="dcterms:W3CDTF">2013-11-17T07:59:49Z</dcterms:modified>
</cp:coreProperties>
</file>