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23"/>
  </p:notesMasterIdLst>
  <p:sldIdLst>
    <p:sldId id="259" r:id="rId2"/>
    <p:sldId id="260" r:id="rId3"/>
    <p:sldId id="263" r:id="rId4"/>
    <p:sldId id="271" r:id="rId5"/>
    <p:sldId id="261" r:id="rId6"/>
    <p:sldId id="262" r:id="rId7"/>
    <p:sldId id="267" r:id="rId8"/>
    <p:sldId id="266" r:id="rId9"/>
    <p:sldId id="272" r:id="rId10"/>
    <p:sldId id="269" r:id="rId11"/>
    <p:sldId id="273" r:id="rId12"/>
    <p:sldId id="275" r:id="rId13"/>
    <p:sldId id="276" r:id="rId14"/>
    <p:sldId id="270" r:id="rId15"/>
    <p:sldId id="277" r:id="rId16"/>
    <p:sldId id="278" r:id="rId17"/>
    <p:sldId id="279" r:id="rId18"/>
    <p:sldId id="280" r:id="rId19"/>
    <p:sldId id="281" r:id="rId20"/>
    <p:sldId id="282"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97" autoAdjust="0"/>
  </p:normalViewPr>
  <p:slideViewPr>
    <p:cSldViewPr>
      <p:cViewPr>
        <p:scale>
          <a:sx n="75" d="100"/>
          <a:sy n="75" d="100"/>
        </p:scale>
        <p:origin x="-1236" y="-12"/>
      </p:cViewPr>
      <p:guideLst>
        <p:guide orient="horz" pos="2160"/>
        <p:guide pos="2880"/>
      </p:guideLst>
    </p:cSldViewPr>
  </p:slideViewPr>
  <p:notesTextViewPr>
    <p:cViewPr>
      <p:scale>
        <a:sx n="66" d="100"/>
        <a:sy n="66"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9DE0D3-58AC-488A-873F-9206663CD403}" type="datetimeFigureOut">
              <a:rPr lang="en-GB" smtClean="0"/>
              <a:pPr/>
              <a:t>25/06/2013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DBB7A9-1CE7-4B7B-802D-2E47DBC12F72}" type="slidenum">
              <a:rPr lang="en-GB" smtClean="0"/>
              <a:pPr/>
              <a:t>‹#›</a:t>
            </a:fld>
            <a:endParaRPr lang="en-GB" dirty="0"/>
          </a:p>
        </p:txBody>
      </p:sp>
    </p:spTree>
    <p:extLst>
      <p:ext uri="{BB962C8B-B14F-4D97-AF65-F5344CB8AC3E}">
        <p14:creationId xmlns:p14="http://schemas.microsoft.com/office/powerpoint/2010/main" xmlns="" val="2785572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biblegateway.com/passage/?search=Malachi%202:13-16&amp;version=NIV"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iblegateway.com/passage/?search=Malachi%202:13-16&amp;version=NIV"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www.biblegateway.com/passage/?search=gen%202:21-26&amp;version=NIV" TargetMode="External"/><Relationship Id="rId5" Type="http://schemas.openxmlformats.org/officeDocument/2006/relationships/hyperlink" Target="http://www.biblegateway.com/passage/?search=Matthew%2018&amp;version=NIV" TargetMode="External"/><Relationship Id="rId4" Type="http://schemas.openxmlformats.org/officeDocument/2006/relationships/hyperlink" Target="http://www.biblegateway.com/passage/?search=eph%205:%2023-33&amp;version=NIV"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a:t>
            </a:fld>
            <a:endParaRPr lang="en-GB" dirty="0"/>
          </a:p>
        </p:txBody>
      </p:sp>
    </p:spTree>
    <p:extLst>
      <p:ext uri="{BB962C8B-B14F-4D97-AF65-F5344CB8AC3E}">
        <p14:creationId xmlns:p14="http://schemas.microsoft.com/office/powerpoint/2010/main" xmlns="" val="111338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2</a:t>
            </a:fld>
            <a:endParaRPr lang="en-GB" dirty="0"/>
          </a:p>
        </p:txBody>
      </p:sp>
    </p:spTree>
    <p:extLst>
      <p:ext uri="{BB962C8B-B14F-4D97-AF65-F5344CB8AC3E}">
        <p14:creationId xmlns:p14="http://schemas.microsoft.com/office/powerpoint/2010/main" xmlns="" val="95968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3</a:t>
            </a:fld>
            <a:endParaRPr lang="en-GB" dirty="0"/>
          </a:p>
        </p:txBody>
      </p:sp>
    </p:spTree>
    <p:extLst>
      <p:ext uri="{BB962C8B-B14F-4D97-AF65-F5344CB8AC3E}">
        <p14:creationId xmlns:p14="http://schemas.microsoft.com/office/powerpoint/2010/main" xmlns="" val="1069871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Deuteronomy 24:1-4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New International Version (NIV)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24 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If a man marries a woman who becomes displeasing to him because he finds something indecent about her, and he writes her a certificate of divorce, gives it to her and sends her from his house,</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2 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and if after she leaves his house she becomes the wife of another man, </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3 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and her second husband dislikes her and writes her a certificate of divorce, gives it to her and sends her from his house, or if he dies, </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4 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then her first husband, who divorced her, is not allowed to marry her again after she has been defiled. That would be detestable in the eyes of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Do not bring sin upon the land the Lord your God is giving you as an inheritance.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Malachi 2:13-16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New International Version (NIV)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13 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Another thing you do: You flood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’s altar with tears. You weep and wail because he no longer looks with favour on your offerings or accepts them with pleasure from your hands. </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14 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You ask, "Why?” It is because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is the witness between you and the wife of your youth. You have been unfaithful to her, though she is your partner, the wife of your marriage covenant.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15 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Has not the one God made you? You belong to him in body and spirit. And what does the one God seek? Godly offspring.</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hlinkClick r:id="rId3" tooltip="See footnote a"/>
              </a:rPr>
              <a:t>a</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So be on your guard, and do not be unfaithful to the wife of your youth.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16 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man who hates and divorces his wife,” says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the God of Israel, “does violence to the one he should protect,”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hlinkClick r:id="rId3" tooltip="See footnote b"/>
              </a:rPr>
              <a:t>b</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says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Almighty.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So be on your guard, and do not be unfaithful.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A4DBB7A9-1CE7-4B7B-802D-2E47DBC12F72}" type="slidenum">
              <a:rPr lang="en-GB" smtClean="0"/>
              <a:pPr/>
              <a:t>5</a:t>
            </a:fld>
            <a:endParaRPr lang="en-GB" dirty="0"/>
          </a:p>
        </p:txBody>
      </p:sp>
    </p:spTree>
    <p:extLst>
      <p:ext uri="{BB962C8B-B14F-4D97-AF65-F5344CB8AC3E}">
        <p14:creationId xmlns:p14="http://schemas.microsoft.com/office/powerpoint/2010/main" xmlns="" val="128439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smtClean="0">
                <a:solidFill>
                  <a:schemeClr val="tx1"/>
                </a:solidFill>
                <a:effectLst/>
                <a:latin typeface="+mn-lt"/>
                <a:ea typeface="+mn-ea"/>
                <a:cs typeface="+mn-cs"/>
              </a:rPr>
              <a:t>Matthew 19:7</a:t>
            </a:r>
          </a:p>
          <a:p>
            <a:r>
              <a:rPr lang="en-GB" sz="1200" b="0" i="0" kern="1200" dirty="0" smtClean="0">
                <a:solidFill>
                  <a:schemeClr val="tx1"/>
                </a:solidFill>
                <a:effectLst/>
                <a:latin typeface="+mn-lt"/>
                <a:ea typeface="+mn-ea"/>
                <a:cs typeface="+mn-cs"/>
              </a:rPr>
              <a:t>New International Version (NIV)</a:t>
            </a:r>
          </a:p>
          <a:p>
            <a:r>
              <a:rPr lang="en-GB" sz="1200" b="1" i="0" kern="1200" baseline="30000" dirty="0" smtClean="0">
                <a:solidFill>
                  <a:schemeClr val="tx1"/>
                </a:solidFill>
                <a:effectLst/>
                <a:latin typeface="+mn-lt"/>
                <a:ea typeface="+mn-ea"/>
                <a:cs typeface="+mn-cs"/>
              </a:rPr>
              <a:t>7 </a:t>
            </a:r>
            <a:r>
              <a:rPr lang="en-GB" sz="1200" b="0" i="0" kern="1200" dirty="0" smtClean="0">
                <a:solidFill>
                  <a:schemeClr val="tx1"/>
                </a:solidFill>
                <a:effectLst/>
                <a:latin typeface="+mn-lt"/>
                <a:ea typeface="+mn-ea"/>
                <a:cs typeface="+mn-cs"/>
              </a:rPr>
              <a:t>“Why then,” they asked, “did Moses command that a man give his wife a certificate of divorce and send her away?”</a:t>
            </a:r>
          </a:p>
          <a:p>
            <a:endParaRPr lang="en-GB" sz="1200" b="1" i="0" kern="1200" dirty="0" smtClean="0">
              <a:solidFill>
                <a:schemeClr val="tx1"/>
              </a:solidFill>
              <a:effectLst/>
              <a:latin typeface="+mn-lt"/>
              <a:ea typeface="+mn-ea"/>
              <a:cs typeface="+mn-cs"/>
            </a:endParaRPr>
          </a:p>
          <a:p>
            <a:endParaRPr lang="en-GB" sz="1200" b="1" i="0" kern="1200" dirty="0" smtClean="0">
              <a:solidFill>
                <a:schemeClr val="tx1"/>
              </a:solidFill>
              <a:effectLst/>
              <a:latin typeface="+mn-lt"/>
              <a:ea typeface="+mn-ea"/>
              <a:cs typeface="+mn-cs"/>
            </a:endParaRPr>
          </a:p>
          <a:p>
            <a:r>
              <a:rPr lang="en-GB" sz="1200" b="1" i="0" kern="1200" dirty="0" smtClean="0">
                <a:solidFill>
                  <a:schemeClr val="tx1"/>
                </a:solidFill>
                <a:effectLst/>
                <a:latin typeface="+mn-lt"/>
                <a:ea typeface="+mn-ea"/>
                <a:cs typeface="+mn-cs"/>
              </a:rPr>
              <a:t>Leviticus 20:10</a:t>
            </a:r>
          </a:p>
          <a:p>
            <a:r>
              <a:rPr lang="en-GB" sz="1200" b="0" i="0" kern="1200" dirty="0" smtClean="0">
                <a:solidFill>
                  <a:schemeClr val="tx1"/>
                </a:solidFill>
                <a:effectLst/>
                <a:latin typeface="+mn-lt"/>
                <a:ea typeface="+mn-ea"/>
                <a:cs typeface="+mn-cs"/>
              </a:rPr>
              <a:t>New International Version (NIV)</a:t>
            </a:r>
          </a:p>
          <a:p>
            <a:r>
              <a:rPr lang="en-GB" sz="1200" b="1" i="0" kern="1200" baseline="30000" dirty="0" smtClean="0">
                <a:solidFill>
                  <a:schemeClr val="tx1"/>
                </a:solidFill>
                <a:effectLst/>
                <a:latin typeface="+mn-lt"/>
                <a:ea typeface="+mn-ea"/>
                <a:cs typeface="+mn-cs"/>
              </a:rPr>
              <a:t>10 </a:t>
            </a:r>
            <a:r>
              <a:rPr lang="en-GB" sz="1200" b="0" i="0" kern="1200" dirty="0" smtClean="0">
                <a:solidFill>
                  <a:schemeClr val="tx1"/>
                </a:solidFill>
                <a:effectLst/>
                <a:latin typeface="+mn-lt"/>
                <a:ea typeface="+mn-ea"/>
                <a:cs typeface="+mn-cs"/>
              </a:rPr>
              <a:t>“‘If a man commits adultery with another man’s wife—with the wife of his </a:t>
            </a:r>
            <a:r>
              <a:rPr lang="en-GB" sz="1200" b="0" i="0" kern="1200" dirty="0" err="1" smtClean="0">
                <a:solidFill>
                  <a:schemeClr val="tx1"/>
                </a:solidFill>
                <a:effectLst/>
                <a:latin typeface="+mn-lt"/>
                <a:ea typeface="+mn-ea"/>
                <a:cs typeface="+mn-cs"/>
              </a:rPr>
              <a:t>neighbor</a:t>
            </a:r>
            <a:r>
              <a:rPr lang="en-GB" sz="1200" b="0" i="0" kern="1200" dirty="0" smtClean="0">
                <a:solidFill>
                  <a:schemeClr val="tx1"/>
                </a:solidFill>
                <a:effectLst/>
                <a:latin typeface="+mn-lt"/>
                <a:ea typeface="+mn-ea"/>
                <a:cs typeface="+mn-cs"/>
              </a:rPr>
              <a:t>—both the adulterer and the adulteress are to be put to death.</a:t>
            </a:r>
          </a:p>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10</a:t>
            </a:fld>
            <a:endParaRPr lang="en-GB" dirty="0"/>
          </a:p>
        </p:txBody>
      </p:sp>
    </p:spTree>
    <p:extLst>
      <p:ext uri="{BB962C8B-B14F-4D97-AF65-F5344CB8AC3E}">
        <p14:creationId xmlns:p14="http://schemas.microsoft.com/office/powerpoint/2010/main" xmlns="" val="1434455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Eph 5:22-33,</a:t>
            </a:r>
            <a:r>
              <a:rPr lang="en-GB" baseline="0" dirty="0" smtClean="0"/>
              <a:t> 1 </a:t>
            </a:r>
            <a:r>
              <a:rPr lang="en-GB" baseline="0" dirty="0" err="1" smtClean="0"/>
              <a:t>Cor</a:t>
            </a:r>
            <a:r>
              <a:rPr lang="en-GB" baseline="0" dirty="0" smtClean="0"/>
              <a:t> 7:1-7</a:t>
            </a:r>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11</a:t>
            </a:fld>
            <a:endParaRPr lang="en-GB" dirty="0"/>
          </a:p>
        </p:txBody>
      </p:sp>
    </p:spTree>
    <p:extLst>
      <p:ext uri="{BB962C8B-B14F-4D97-AF65-F5344CB8AC3E}">
        <p14:creationId xmlns:p14="http://schemas.microsoft.com/office/powerpoint/2010/main" xmlns="" val="134321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Malachi 2:13-16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New International Version (NIV)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13 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Another thing you do: You flood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’s altar with tears. You weep and wail because he no longer looks with favour on your offerings or accepts them with pleasure from your hands. </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14 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You ask, "Why?” It is because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is the witness between you and the wife of your youth. You have been unfaithful to her, though she is your partner, the wife of your marriage covenant.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15 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Has not the one God made you? You belong to him in body and spirit. And what does the one God seek? Godly offspring.</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hlinkClick r:id="rId3" tooltip="See footnote a"/>
              </a:rPr>
              <a:t>a</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So be on your guard, and do not be unfaithful to the wife of your youth.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16 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man who hates and divorces his wife,” says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the God of Israel, “does violence to the one he should protect,”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1" i="0" u="none" strike="noStrike" kern="1200" cap="none" spc="0" normalizeH="0" baseline="30000" noProof="0" dirty="0" smtClean="0">
                <a:ln>
                  <a:noFill/>
                </a:ln>
                <a:solidFill>
                  <a:prstClr val="black"/>
                </a:solidFill>
                <a:effectLst/>
                <a:uLnTx/>
                <a:uFillTx/>
                <a:latin typeface="+mn-lt"/>
                <a:ea typeface="+mn-ea"/>
                <a:cs typeface="+mn-cs"/>
                <a:hlinkClick r:id="rId3" tooltip="See footnote b"/>
              </a:rPr>
              <a:t>b</a:t>
            </a:r>
            <a:r>
              <a:rPr kumimoji="0" lang="en-GB" sz="1200" b="1" i="0" u="none" strike="noStrike" kern="1200" cap="none" spc="0" normalizeH="0" baseline="30000" noProof="0" dirty="0" smtClean="0">
                <a:ln>
                  <a:noFill/>
                </a:ln>
                <a:solidFill>
                  <a:prstClr val="black"/>
                </a:solidFill>
                <a:effectLst/>
                <a:uLnTx/>
                <a:uFillTx/>
                <a:latin typeface="+mn-lt"/>
                <a:ea typeface="+mn-ea"/>
                <a:cs typeface="+mn-cs"/>
              </a:rPr>
              <a:t>]</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says the </a:t>
            </a:r>
            <a:r>
              <a:rPr kumimoji="0" lang="en-GB" sz="1200" b="0" i="0" u="none" strike="noStrike" kern="1200" cap="small" spc="0" normalizeH="0" baseline="0" noProof="0" dirty="0" smtClean="0">
                <a:ln>
                  <a:noFill/>
                </a:ln>
                <a:solidFill>
                  <a:prstClr val="black"/>
                </a:solidFill>
                <a:effectLst/>
                <a:uLnTx/>
                <a:uFillTx/>
                <a:latin typeface="+mn-lt"/>
                <a:ea typeface="+mn-ea"/>
                <a:cs typeface="+mn-cs"/>
              </a:rPr>
              <a:t>Lord</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Almighty.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So be on your guard, and do not be unfaithful.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r>
              <a:rPr lang="en-GB" sz="1200" b="1" i="0" kern="1200" dirty="0" smtClean="0">
                <a:solidFill>
                  <a:schemeClr val="tx1"/>
                </a:solidFill>
                <a:effectLst/>
                <a:latin typeface="+mn-lt"/>
                <a:ea typeface="+mn-ea"/>
                <a:cs typeface="+mn-cs"/>
              </a:rPr>
              <a:t>Ephesians 5:23-33</a:t>
            </a:r>
          </a:p>
          <a:p>
            <a:r>
              <a:rPr lang="en-GB" sz="1200" b="0" i="0" kern="1200" dirty="0" smtClean="0">
                <a:solidFill>
                  <a:schemeClr val="tx1"/>
                </a:solidFill>
                <a:effectLst/>
                <a:latin typeface="+mn-lt"/>
                <a:ea typeface="+mn-ea"/>
                <a:cs typeface="+mn-cs"/>
              </a:rPr>
              <a:t>New International Version (NIV)</a:t>
            </a:r>
          </a:p>
          <a:p>
            <a:r>
              <a:rPr lang="en-GB" sz="1200" b="1" i="0" kern="1200" baseline="30000" dirty="0" smtClean="0">
                <a:solidFill>
                  <a:schemeClr val="tx1"/>
                </a:solidFill>
                <a:effectLst/>
                <a:latin typeface="+mn-lt"/>
                <a:ea typeface="+mn-ea"/>
                <a:cs typeface="+mn-cs"/>
              </a:rPr>
              <a:t>23 </a:t>
            </a:r>
            <a:r>
              <a:rPr lang="en-GB" sz="1200" b="0" i="0" kern="1200" dirty="0" smtClean="0">
                <a:solidFill>
                  <a:schemeClr val="tx1"/>
                </a:solidFill>
                <a:effectLst/>
                <a:latin typeface="+mn-lt"/>
                <a:ea typeface="+mn-ea"/>
                <a:cs typeface="+mn-cs"/>
              </a:rPr>
              <a:t>For the husband is the head of the wife as Christ is the head of the church, his body, of which he is the </a:t>
            </a:r>
            <a:r>
              <a:rPr lang="en-GB" sz="1200" b="0" i="0" kern="1200" dirty="0" err="1" smtClean="0">
                <a:solidFill>
                  <a:schemeClr val="tx1"/>
                </a:solidFill>
                <a:effectLst/>
                <a:latin typeface="+mn-lt"/>
                <a:ea typeface="+mn-ea"/>
                <a:cs typeface="+mn-cs"/>
              </a:rPr>
              <a:t>Savior</a:t>
            </a:r>
            <a:r>
              <a:rPr lang="en-GB" sz="1200" b="0" i="0" kern="1200" dirty="0" smtClean="0">
                <a:solidFill>
                  <a:schemeClr val="tx1"/>
                </a:solidFill>
                <a:effectLst/>
                <a:latin typeface="+mn-lt"/>
                <a:ea typeface="+mn-ea"/>
                <a:cs typeface="+mn-cs"/>
              </a:rPr>
              <a:t>. </a:t>
            </a:r>
            <a:r>
              <a:rPr lang="en-GB" sz="1200" b="1" i="0" kern="1200" baseline="30000" dirty="0" smtClean="0">
                <a:solidFill>
                  <a:schemeClr val="tx1"/>
                </a:solidFill>
                <a:effectLst/>
                <a:latin typeface="+mn-lt"/>
                <a:ea typeface="+mn-ea"/>
                <a:cs typeface="+mn-cs"/>
              </a:rPr>
              <a:t>24 </a:t>
            </a:r>
            <a:r>
              <a:rPr lang="en-GB" sz="1200" b="0" i="0" kern="1200" dirty="0" smtClean="0">
                <a:solidFill>
                  <a:schemeClr val="tx1"/>
                </a:solidFill>
                <a:effectLst/>
                <a:latin typeface="+mn-lt"/>
                <a:ea typeface="+mn-ea"/>
                <a:cs typeface="+mn-cs"/>
              </a:rPr>
              <a:t>Now as the church submits to Christ, so also wives should submit to their husbands in everything.</a:t>
            </a:r>
          </a:p>
          <a:p>
            <a:r>
              <a:rPr lang="en-GB" sz="1200" b="1" i="0" kern="1200" baseline="30000" dirty="0" smtClean="0">
                <a:solidFill>
                  <a:schemeClr val="tx1"/>
                </a:solidFill>
                <a:effectLst/>
                <a:latin typeface="+mn-lt"/>
                <a:ea typeface="+mn-ea"/>
                <a:cs typeface="+mn-cs"/>
              </a:rPr>
              <a:t>25 </a:t>
            </a:r>
            <a:r>
              <a:rPr lang="en-GB" sz="1200" b="0" i="0" kern="1200" dirty="0" smtClean="0">
                <a:solidFill>
                  <a:schemeClr val="tx1"/>
                </a:solidFill>
                <a:effectLst/>
                <a:latin typeface="+mn-lt"/>
                <a:ea typeface="+mn-ea"/>
                <a:cs typeface="+mn-cs"/>
              </a:rPr>
              <a:t>Husbands, love your wives, just as Christ loved the church and gave himself up for her </a:t>
            </a:r>
            <a:r>
              <a:rPr lang="en-GB" sz="1200" b="1" i="0" kern="1200" baseline="30000" dirty="0" smtClean="0">
                <a:solidFill>
                  <a:schemeClr val="tx1"/>
                </a:solidFill>
                <a:effectLst/>
                <a:latin typeface="+mn-lt"/>
                <a:ea typeface="+mn-ea"/>
                <a:cs typeface="+mn-cs"/>
              </a:rPr>
              <a:t>26 </a:t>
            </a:r>
            <a:r>
              <a:rPr lang="en-GB" sz="1200" b="0" i="0" kern="1200" dirty="0" smtClean="0">
                <a:solidFill>
                  <a:schemeClr val="tx1"/>
                </a:solidFill>
                <a:effectLst/>
                <a:latin typeface="+mn-lt"/>
                <a:ea typeface="+mn-ea"/>
                <a:cs typeface="+mn-cs"/>
              </a:rPr>
              <a:t>to make her holy, cleansing</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4" tooltip="See footnote a"/>
              </a:rPr>
              <a:t>a</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her by the washing with water through the word, </a:t>
            </a:r>
            <a:r>
              <a:rPr lang="en-GB" sz="1200" b="1" i="0" kern="1200" baseline="30000" dirty="0" smtClean="0">
                <a:solidFill>
                  <a:schemeClr val="tx1"/>
                </a:solidFill>
                <a:effectLst/>
                <a:latin typeface="+mn-lt"/>
                <a:ea typeface="+mn-ea"/>
                <a:cs typeface="+mn-cs"/>
              </a:rPr>
              <a:t>27 </a:t>
            </a:r>
            <a:r>
              <a:rPr lang="en-GB" sz="1200" b="0" i="0" kern="1200" dirty="0" smtClean="0">
                <a:solidFill>
                  <a:schemeClr val="tx1"/>
                </a:solidFill>
                <a:effectLst/>
                <a:latin typeface="+mn-lt"/>
                <a:ea typeface="+mn-ea"/>
                <a:cs typeface="+mn-cs"/>
              </a:rPr>
              <a:t>and to present her to </a:t>
            </a:r>
            <a:r>
              <a:rPr lang="en-GB" sz="1200" b="0" i="0" kern="1200" dirty="0" err="1" smtClean="0">
                <a:solidFill>
                  <a:schemeClr val="tx1"/>
                </a:solidFill>
                <a:effectLst/>
                <a:latin typeface="+mn-lt"/>
                <a:ea typeface="+mn-ea"/>
                <a:cs typeface="+mn-cs"/>
              </a:rPr>
              <a:t>himselfas</a:t>
            </a:r>
            <a:r>
              <a:rPr lang="en-GB" sz="1200" b="0" i="0" kern="1200" dirty="0" smtClean="0">
                <a:solidFill>
                  <a:schemeClr val="tx1"/>
                </a:solidFill>
                <a:effectLst/>
                <a:latin typeface="+mn-lt"/>
                <a:ea typeface="+mn-ea"/>
                <a:cs typeface="+mn-cs"/>
              </a:rPr>
              <a:t> a radiant church, without stain or wrinkle or any other blemish, but holy and blameless. </a:t>
            </a:r>
            <a:r>
              <a:rPr lang="en-GB" sz="1200" b="1" i="0" kern="1200" baseline="30000" dirty="0" smtClean="0">
                <a:solidFill>
                  <a:schemeClr val="tx1"/>
                </a:solidFill>
                <a:effectLst/>
                <a:latin typeface="+mn-lt"/>
                <a:ea typeface="+mn-ea"/>
                <a:cs typeface="+mn-cs"/>
              </a:rPr>
              <a:t>28 </a:t>
            </a:r>
            <a:r>
              <a:rPr lang="en-GB" sz="1200" b="0" i="0" kern="1200" dirty="0" smtClean="0">
                <a:solidFill>
                  <a:schemeClr val="tx1"/>
                </a:solidFill>
                <a:effectLst/>
                <a:latin typeface="+mn-lt"/>
                <a:ea typeface="+mn-ea"/>
                <a:cs typeface="+mn-cs"/>
              </a:rPr>
              <a:t>In this same way, husbands ought to love their wives as their own bodies. He who loves his wife loves himself. </a:t>
            </a:r>
            <a:r>
              <a:rPr lang="en-GB" sz="1200" b="1" i="0" kern="1200" baseline="30000" dirty="0" smtClean="0">
                <a:solidFill>
                  <a:schemeClr val="tx1"/>
                </a:solidFill>
                <a:effectLst/>
                <a:latin typeface="+mn-lt"/>
                <a:ea typeface="+mn-ea"/>
                <a:cs typeface="+mn-cs"/>
              </a:rPr>
              <a:t>29 </a:t>
            </a:r>
            <a:r>
              <a:rPr lang="en-GB" sz="1200" b="0" i="0" kern="1200" dirty="0" smtClean="0">
                <a:solidFill>
                  <a:schemeClr val="tx1"/>
                </a:solidFill>
                <a:effectLst/>
                <a:latin typeface="+mn-lt"/>
                <a:ea typeface="+mn-ea"/>
                <a:cs typeface="+mn-cs"/>
              </a:rPr>
              <a:t>After all, no one ever hated their own body, but they feed and care for their body, just as Christ does the church— </a:t>
            </a:r>
            <a:r>
              <a:rPr lang="en-GB" sz="1200" b="1" i="0" kern="1200" baseline="30000" dirty="0" smtClean="0">
                <a:solidFill>
                  <a:schemeClr val="tx1"/>
                </a:solidFill>
                <a:effectLst/>
                <a:latin typeface="+mn-lt"/>
                <a:ea typeface="+mn-ea"/>
                <a:cs typeface="+mn-cs"/>
              </a:rPr>
              <a:t>30 </a:t>
            </a:r>
            <a:r>
              <a:rPr lang="en-GB" sz="1200" b="0" i="0" kern="1200" dirty="0" smtClean="0">
                <a:solidFill>
                  <a:schemeClr val="tx1"/>
                </a:solidFill>
                <a:effectLst/>
                <a:latin typeface="+mn-lt"/>
                <a:ea typeface="+mn-ea"/>
                <a:cs typeface="+mn-cs"/>
              </a:rPr>
              <a:t>for we are members of his body. </a:t>
            </a:r>
            <a:r>
              <a:rPr lang="en-GB" sz="1200" b="1" i="0" kern="1200" baseline="30000" dirty="0" smtClean="0">
                <a:solidFill>
                  <a:schemeClr val="tx1"/>
                </a:solidFill>
                <a:effectLst/>
                <a:latin typeface="+mn-lt"/>
                <a:ea typeface="+mn-ea"/>
                <a:cs typeface="+mn-cs"/>
              </a:rPr>
              <a:t>31 </a:t>
            </a:r>
            <a:r>
              <a:rPr lang="en-GB" sz="1200" b="0" i="0" kern="1200" dirty="0" smtClean="0">
                <a:solidFill>
                  <a:schemeClr val="tx1"/>
                </a:solidFill>
                <a:effectLst/>
                <a:latin typeface="+mn-lt"/>
                <a:ea typeface="+mn-ea"/>
                <a:cs typeface="+mn-cs"/>
              </a:rPr>
              <a:t>“For this reason a man will leave his father and mother and be united to his wife, and the two will become one flesh.”</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4" tooltip="See footnote b"/>
              </a:rPr>
              <a:t>b</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a:t>
            </a:r>
            <a:r>
              <a:rPr lang="en-GB" sz="1200" b="1" i="0" kern="1200" baseline="30000" dirty="0" smtClean="0">
                <a:solidFill>
                  <a:schemeClr val="tx1"/>
                </a:solidFill>
                <a:effectLst/>
                <a:latin typeface="+mn-lt"/>
                <a:ea typeface="+mn-ea"/>
                <a:cs typeface="+mn-cs"/>
              </a:rPr>
              <a:t>32 </a:t>
            </a:r>
            <a:r>
              <a:rPr lang="en-GB" sz="1200" b="0" i="0" kern="1200" dirty="0" smtClean="0">
                <a:solidFill>
                  <a:schemeClr val="tx1"/>
                </a:solidFill>
                <a:effectLst/>
                <a:latin typeface="+mn-lt"/>
                <a:ea typeface="+mn-ea"/>
                <a:cs typeface="+mn-cs"/>
              </a:rPr>
              <a:t>This is a profound mystery—but I am talking about Christ and the church. </a:t>
            </a:r>
            <a:r>
              <a:rPr lang="en-GB" sz="1200" b="1" i="0" kern="1200" baseline="30000" dirty="0" smtClean="0">
                <a:solidFill>
                  <a:schemeClr val="tx1"/>
                </a:solidFill>
                <a:effectLst/>
                <a:latin typeface="+mn-lt"/>
                <a:ea typeface="+mn-ea"/>
                <a:cs typeface="+mn-cs"/>
              </a:rPr>
              <a:t>33 </a:t>
            </a:r>
            <a:r>
              <a:rPr lang="en-GB" sz="1200" b="0" i="0" kern="1200" dirty="0" smtClean="0">
                <a:solidFill>
                  <a:schemeClr val="tx1"/>
                </a:solidFill>
                <a:effectLst/>
                <a:latin typeface="+mn-lt"/>
                <a:ea typeface="+mn-ea"/>
                <a:cs typeface="+mn-cs"/>
              </a:rPr>
              <a:t>However, each one of you also must love his wife as he loves himself, and the wife must respect her husband.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r>
              <a:rPr lang="en-GB" sz="1200" b="1" i="0" kern="1200" dirty="0" smtClean="0">
                <a:solidFill>
                  <a:schemeClr val="tx1"/>
                </a:solidFill>
                <a:effectLst/>
                <a:latin typeface="+mn-lt"/>
                <a:ea typeface="+mn-ea"/>
                <a:cs typeface="+mn-cs"/>
              </a:rPr>
              <a:t>Matthew 18:6</a:t>
            </a:r>
          </a:p>
          <a:p>
            <a:r>
              <a:rPr lang="en-GB" sz="1200" b="0" i="0" kern="1200" dirty="0" smtClean="0">
                <a:solidFill>
                  <a:schemeClr val="tx1"/>
                </a:solidFill>
                <a:effectLst/>
                <a:latin typeface="+mn-lt"/>
                <a:ea typeface="+mn-ea"/>
                <a:cs typeface="+mn-cs"/>
              </a:rPr>
              <a:t>New International Version (NIV)</a:t>
            </a:r>
          </a:p>
          <a:p>
            <a:r>
              <a:rPr lang="en-GB" sz="1200" b="1" i="0" kern="1200" dirty="0" smtClean="0">
                <a:solidFill>
                  <a:schemeClr val="tx1"/>
                </a:solidFill>
                <a:effectLst/>
                <a:latin typeface="+mn-lt"/>
                <a:ea typeface="+mn-ea"/>
                <a:cs typeface="+mn-cs"/>
              </a:rPr>
              <a:t>Causing to Stumble</a:t>
            </a:r>
          </a:p>
          <a:p>
            <a:r>
              <a:rPr lang="en-GB" sz="1200" b="1" i="0" kern="1200" baseline="30000" dirty="0" smtClean="0">
                <a:solidFill>
                  <a:schemeClr val="tx1"/>
                </a:solidFill>
                <a:effectLst/>
                <a:latin typeface="+mn-lt"/>
                <a:ea typeface="+mn-ea"/>
                <a:cs typeface="+mn-cs"/>
              </a:rPr>
              <a:t>6 </a:t>
            </a:r>
            <a:r>
              <a:rPr lang="en-GB" sz="1200" b="0" i="0" kern="1200" dirty="0" smtClean="0">
                <a:solidFill>
                  <a:schemeClr val="tx1"/>
                </a:solidFill>
                <a:effectLst/>
                <a:latin typeface="+mn-lt"/>
                <a:ea typeface="+mn-ea"/>
                <a:cs typeface="+mn-cs"/>
              </a:rPr>
              <a:t>“If anyone causes one of these little ones—those who believe in me—to stumble, it would be better for them to have a large millstone hung around their neck and to be drowned in the depths of the sea.</a:t>
            </a:r>
          </a:p>
          <a:p>
            <a:endParaRPr lang="en-GB" sz="1200" b="1" i="0" u="none" strike="noStrike" kern="1200" dirty="0" smtClean="0">
              <a:solidFill>
                <a:schemeClr val="tx1"/>
              </a:solidFill>
              <a:effectLst/>
              <a:latin typeface="+mn-lt"/>
              <a:ea typeface="+mn-ea"/>
              <a:cs typeface="+mn-cs"/>
              <a:hlinkClick r:id="rId5" tooltip="Go to Matthew 18"/>
            </a:endParaRPr>
          </a:p>
          <a:p>
            <a:r>
              <a:rPr lang="en-GB" sz="1200" b="1" i="0" kern="1200" dirty="0" smtClean="0">
                <a:solidFill>
                  <a:schemeClr val="tx1"/>
                </a:solidFill>
                <a:effectLst/>
                <a:latin typeface="+mn-lt"/>
                <a:ea typeface="+mn-ea"/>
                <a:cs typeface="+mn-cs"/>
              </a:rPr>
              <a:t>Matthew 19:5</a:t>
            </a:r>
          </a:p>
          <a:p>
            <a:r>
              <a:rPr lang="en-GB" sz="1200" b="0" i="0" kern="1200" dirty="0" smtClean="0">
                <a:solidFill>
                  <a:schemeClr val="tx1"/>
                </a:solidFill>
                <a:effectLst/>
                <a:latin typeface="+mn-lt"/>
                <a:ea typeface="+mn-ea"/>
                <a:cs typeface="+mn-cs"/>
              </a:rPr>
              <a:t>New International Version (NIV)</a:t>
            </a:r>
          </a:p>
          <a:p>
            <a:r>
              <a:rPr lang="en-GB" sz="1200" b="1" i="0" kern="1200" baseline="30000" dirty="0" smtClean="0">
                <a:solidFill>
                  <a:schemeClr val="tx1"/>
                </a:solidFill>
                <a:effectLst/>
                <a:latin typeface="+mn-lt"/>
                <a:ea typeface="+mn-ea"/>
                <a:cs typeface="+mn-cs"/>
              </a:rPr>
              <a:t>5 </a:t>
            </a:r>
            <a:r>
              <a:rPr lang="en-GB" sz="1200" b="0" i="0" kern="1200" dirty="0" smtClean="0">
                <a:solidFill>
                  <a:schemeClr val="tx1"/>
                </a:solidFill>
                <a:effectLst/>
                <a:latin typeface="+mn-lt"/>
                <a:ea typeface="+mn-ea"/>
                <a:cs typeface="+mn-cs"/>
              </a:rPr>
              <a:t>and said, ‘For this reason a man will leave his father and mother and be united to his wife, and the two will become one flesh’</a:t>
            </a:r>
            <a:endParaRPr lang="en-GB" sz="1200" b="1" i="0" kern="1200" baseline="30000" dirty="0" smtClean="0">
              <a:solidFill>
                <a:schemeClr val="tx1"/>
              </a:solidFill>
              <a:effectLst/>
              <a:latin typeface="+mn-lt"/>
              <a:ea typeface="+mn-ea"/>
              <a:cs typeface="+mn-cs"/>
            </a:endParaRPr>
          </a:p>
          <a:p>
            <a:endParaRPr lang="en-GB" sz="1200" b="1" i="0" kern="1200" baseline="30000" dirty="0" smtClean="0">
              <a:solidFill>
                <a:schemeClr val="tx1"/>
              </a:solidFill>
              <a:effectLst/>
              <a:latin typeface="+mn-lt"/>
              <a:ea typeface="+mn-ea"/>
              <a:cs typeface="+mn-cs"/>
            </a:endParaRPr>
          </a:p>
          <a:p>
            <a:r>
              <a:rPr lang="en-GB" sz="1200" b="1" i="0" kern="1200" dirty="0" smtClean="0">
                <a:solidFill>
                  <a:schemeClr val="tx1"/>
                </a:solidFill>
                <a:effectLst/>
                <a:latin typeface="+mn-lt"/>
                <a:ea typeface="+mn-ea"/>
                <a:cs typeface="+mn-cs"/>
              </a:rPr>
              <a:t>Genesis 2:21-25</a:t>
            </a:r>
          </a:p>
          <a:p>
            <a:r>
              <a:rPr lang="en-GB" sz="1200" b="0" i="0" kern="1200" dirty="0" smtClean="0">
                <a:solidFill>
                  <a:schemeClr val="tx1"/>
                </a:solidFill>
                <a:effectLst/>
                <a:latin typeface="+mn-lt"/>
                <a:ea typeface="+mn-ea"/>
                <a:cs typeface="+mn-cs"/>
              </a:rPr>
              <a:t>New International Version (NIV)</a:t>
            </a:r>
          </a:p>
          <a:p>
            <a:r>
              <a:rPr lang="en-GB" sz="1200" b="1" i="0" kern="1200" baseline="30000" dirty="0" smtClean="0">
                <a:solidFill>
                  <a:schemeClr val="tx1"/>
                </a:solidFill>
                <a:effectLst/>
                <a:latin typeface="+mn-lt"/>
                <a:ea typeface="+mn-ea"/>
                <a:cs typeface="+mn-cs"/>
              </a:rPr>
              <a:t>21 </a:t>
            </a:r>
            <a:r>
              <a:rPr lang="en-GB" sz="1200" b="0" i="0" kern="1200" dirty="0" smtClean="0">
                <a:solidFill>
                  <a:schemeClr val="tx1"/>
                </a:solidFill>
                <a:effectLst/>
                <a:latin typeface="+mn-lt"/>
                <a:ea typeface="+mn-ea"/>
                <a:cs typeface="+mn-cs"/>
              </a:rPr>
              <a:t>So the </a:t>
            </a:r>
            <a:r>
              <a:rPr lang="en-GB" sz="1200" b="0" i="0" kern="1200" cap="small" dirty="0" smtClean="0">
                <a:solidFill>
                  <a:schemeClr val="tx1"/>
                </a:solidFill>
                <a:effectLst/>
                <a:latin typeface="+mn-lt"/>
                <a:ea typeface="+mn-ea"/>
                <a:cs typeface="+mn-cs"/>
              </a:rPr>
              <a:t>Lord</a:t>
            </a:r>
            <a:r>
              <a:rPr lang="en-GB" sz="1200" b="0" i="0" kern="1200" dirty="0" smtClean="0">
                <a:solidFill>
                  <a:schemeClr val="tx1"/>
                </a:solidFill>
                <a:effectLst/>
                <a:latin typeface="+mn-lt"/>
                <a:ea typeface="+mn-ea"/>
                <a:cs typeface="+mn-cs"/>
              </a:rPr>
              <a:t> God caused the man to fall into a deep sleep; and while he was sleeping, he took one of the man’s ribs</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6" tooltip="See footnote a"/>
              </a:rPr>
              <a:t>a</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and then closed up the place with flesh. </a:t>
            </a:r>
            <a:r>
              <a:rPr lang="en-GB" sz="1200" b="1" i="0" kern="1200" baseline="30000" dirty="0" smtClean="0">
                <a:solidFill>
                  <a:schemeClr val="tx1"/>
                </a:solidFill>
                <a:effectLst/>
                <a:latin typeface="+mn-lt"/>
                <a:ea typeface="+mn-ea"/>
                <a:cs typeface="+mn-cs"/>
              </a:rPr>
              <a:t>22 </a:t>
            </a:r>
            <a:r>
              <a:rPr lang="en-GB" sz="1200" b="0" i="0" kern="1200" dirty="0" smtClean="0">
                <a:solidFill>
                  <a:schemeClr val="tx1"/>
                </a:solidFill>
                <a:effectLst/>
                <a:latin typeface="+mn-lt"/>
                <a:ea typeface="+mn-ea"/>
                <a:cs typeface="+mn-cs"/>
              </a:rPr>
              <a:t>Then the </a:t>
            </a:r>
            <a:r>
              <a:rPr lang="en-GB" sz="1200" b="0" i="0" kern="1200" cap="small" dirty="0" smtClean="0">
                <a:solidFill>
                  <a:schemeClr val="tx1"/>
                </a:solidFill>
                <a:effectLst/>
                <a:latin typeface="+mn-lt"/>
                <a:ea typeface="+mn-ea"/>
                <a:cs typeface="+mn-cs"/>
              </a:rPr>
              <a:t>Lord</a:t>
            </a:r>
            <a:r>
              <a:rPr lang="en-GB" sz="1200" b="0" i="0" kern="1200" dirty="0" smtClean="0">
                <a:solidFill>
                  <a:schemeClr val="tx1"/>
                </a:solidFill>
                <a:effectLst/>
                <a:latin typeface="+mn-lt"/>
                <a:ea typeface="+mn-ea"/>
                <a:cs typeface="+mn-cs"/>
              </a:rPr>
              <a:t> God made a woman from the rib</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6" tooltip="See footnote b"/>
              </a:rPr>
              <a:t>b</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he had taken out of the man, and he brought her to the man.</a:t>
            </a:r>
          </a:p>
          <a:p>
            <a:r>
              <a:rPr lang="en-GB" sz="1200" b="1" i="0" kern="1200" baseline="30000" dirty="0" smtClean="0">
                <a:solidFill>
                  <a:schemeClr val="tx1"/>
                </a:solidFill>
                <a:effectLst/>
                <a:latin typeface="+mn-lt"/>
                <a:ea typeface="+mn-ea"/>
                <a:cs typeface="+mn-cs"/>
              </a:rPr>
              <a:t>23 </a:t>
            </a:r>
            <a:r>
              <a:rPr lang="en-GB" sz="1200" b="0" i="0" kern="1200" dirty="0" smtClean="0">
                <a:solidFill>
                  <a:schemeClr val="tx1"/>
                </a:solidFill>
                <a:effectLst/>
                <a:latin typeface="+mn-lt"/>
                <a:ea typeface="+mn-ea"/>
                <a:cs typeface="+mn-cs"/>
              </a:rPr>
              <a:t>The man said,</a:t>
            </a:r>
          </a:p>
          <a:p>
            <a:r>
              <a:rPr lang="en-GB" sz="1200" b="0" i="0" kern="1200" dirty="0" smtClean="0">
                <a:solidFill>
                  <a:schemeClr val="tx1"/>
                </a:solidFill>
                <a:effectLst/>
                <a:latin typeface="+mn-lt"/>
                <a:ea typeface="+mn-ea"/>
                <a:cs typeface="+mn-cs"/>
              </a:rPr>
              <a:t>“This is now bone of my bones</a:t>
            </a:r>
            <a:br>
              <a:rPr lang="en-GB" sz="1200" b="0" i="0" kern="1200" dirty="0" smtClean="0">
                <a:solidFill>
                  <a:schemeClr val="tx1"/>
                </a:solidFill>
                <a:effectLst/>
                <a:latin typeface="+mn-lt"/>
                <a:ea typeface="+mn-ea"/>
                <a:cs typeface="+mn-cs"/>
              </a:rPr>
            </a:br>
            <a:r>
              <a:rPr lang="en-GB" sz="1200" b="0" i="0" kern="1200" dirty="0" smtClean="0">
                <a:solidFill>
                  <a:schemeClr val="tx1"/>
                </a:solidFill>
                <a:effectLst/>
                <a:latin typeface="+mn-lt"/>
                <a:ea typeface="+mn-ea"/>
                <a:cs typeface="+mn-cs"/>
              </a:rPr>
              <a:t>    and flesh of my flesh;</a:t>
            </a:r>
            <a:br>
              <a:rPr lang="en-GB" sz="1200" b="0" i="0" kern="1200" dirty="0" smtClean="0">
                <a:solidFill>
                  <a:schemeClr val="tx1"/>
                </a:solidFill>
                <a:effectLst/>
                <a:latin typeface="+mn-lt"/>
                <a:ea typeface="+mn-ea"/>
                <a:cs typeface="+mn-cs"/>
              </a:rPr>
            </a:br>
            <a:r>
              <a:rPr lang="en-GB" sz="1200" b="0" i="0" kern="1200" dirty="0" smtClean="0">
                <a:solidFill>
                  <a:schemeClr val="tx1"/>
                </a:solidFill>
                <a:effectLst/>
                <a:latin typeface="+mn-lt"/>
                <a:ea typeface="+mn-ea"/>
                <a:cs typeface="+mn-cs"/>
              </a:rPr>
              <a:t>she shall be called ‘woman,’</a:t>
            </a:r>
            <a:br>
              <a:rPr lang="en-GB" sz="1200" b="0" i="0" kern="1200" dirty="0" smtClean="0">
                <a:solidFill>
                  <a:schemeClr val="tx1"/>
                </a:solidFill>
                <a:effectLst/>
                <a:latin typeface="+mn-lt"/>
                <a:ea typeface="+mn-ea"/>
                <a:cs typeface="+mn-cs"/>
              </a:rPr>
            </a:br>
            <a:r>
              <a:rPr lang="en-GB" sz="1200" b="0" i="0" kern="1200" dirty="0" smtClean="0">
                <a:solidFill>
                  <a:schemeClr val="tx1"/>
                </a:solidFill>
                <a:effectLst/>
                <a:latin typeface="+mn-lt"/>
                <a:ea typeface="+mn-ea"/>
                <a:cs typeface="+mn-cs"/>
              </a:rPr>
              <a:t>    for she was taken out of man.”</a:t>
            </a:r>
          </a:p>
          <a:p>
            <a:r>
              <a:rPr lang="en-GB" sz="1200" b="1" i="0" kern="1200" baseline="30000" dirty="0" smtClean="0">
                <a:solidFill>
                  <a:schemeClr val="tx1"/>
                </a:solidFill>
                <a:effectLst/>
                <a:latin typeface="+mn-lt"/>
                <a:ea typeface="+mn-ea"/>
                <a:cs typeface="+mn-cs"/>
              </a:rPr>
              <a:t>24 </a:t>
            </a:r>
            <a:r>
              <a:rPr lang="en-GB" sz="1200" b="0" i="0" kern="1200" dirty="0" smtClean="0">
                <a:solidFill>
                  <a:schemeClr val="tx1"/>
                </a:solidFill>
                <a:effectLst/>
                <a:latin typeface="+mn-lt"/>
                <a:ea typeface="+mn-ea"/>
                <a:cs typeface="+mn-cs"/>
              </a:rPr>
              <a:t>That is why a man leaves his father and mother and is united to his wife, and they become one flesh.</a:t>
            </a:r>
          </a:p>
          <a:p>
            <a:r>
              <a:rPr lang="en-GB" sz="1200" b="1" i="0" kern="1200" baseline="30000" dirty="0" smtClean="0">
                <a:solidFill>
                  <a:schemeClr val="tx1"/>
                </a:solidFill>
                <a:effectLst/>
                <a:latin typeface="+mn-lt"/>
                <a:ea typeface="+mn-ea"/>
                <a:cs typeface="+mn-cs"/>
              </a:rPr>
              <a:t>25 </a:t>
            </a:r>
            <a:r>
              <a:rPr lang="en-GB" sz="1200" b="0" i="0" kern="1200" dirty="0" smtClean="0">
                <a:solidFill>
                  <a:schemeClr val="tx1"/>
                </a:solidFill>
                <a:effectLst/>
                <a:latin typeface="+mn-lt"/>
                <a:ea typeface="+mn-ea"/>
                <a:cs typeface="+mn-cs"/>
              </a:rPr>
              <a:t>Adam and his wife were both naked, and they felt no shame.</a:t>
            </a:r>
          </a:p>
          <a:p>
            <a:endParaRPr lang="en-GB"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14</a:t>
            </a:fld>
            <a:endParaRPr lang="en-GB" dirty="0"/>
          </a:p>
        </p:txBody>
      </p:sp>
    </p:spTree>
    <p:extLst>
      <p:ext uri="{BB962C8B-B14F-4D97-AF65-F5344CB8AC3E}">
        <p14:creationId xmlns:p14="http://schemas.microsoft.com/office/powerpoint/2010/main" xmlns="" val="419947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18</a:t>
            </a:fld>
            <a:endParaRPr lang="en-GB" dirty="0"/>
          </a:p>
        </p:txBody>
      </p:sp>
    </p:spTree>
    <p:extLst>
      <p:ext uri="{BB962C8B-B14F-4D97-AF65-F5344CB8AC3E}">
        <p14:creationId xmlns:p14="http://schemas.microsoft.com/office/powerpoint/2010/main" xmlns="" val="134321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Initiating your divorce may produce a sense of relief, but you are still susceptible to intense emotions from feelings of loss, sadness, isolation, anger and frustration.</a:t>
            </a:r>
            <a:br>
              <a:rPr kumimoji="0" lang="en-GB" sz="1200" b="0" i="0" u="none" strike="noStrike" kern="1200" cap="none" spc="0" normalizeH="0" baseline="0" noProof="0" dirty="0" smtClean="0">
                <a:ln>
                  <a:noFill/>
                </a:ln>
                <a:solidFill>
                  <a:prstClr val="black"/>
                </a:solidFill>
                <a:effectLst/>
                <a:uLnTx/>
                <a:uFillTx/>
                <a:latin typeface="+mn-lt"/>
                <a:ea typeface="+mn-ea"/>
                <a:cs typeface="+mn-cs"/>
              </a:rPr>
            </a:br>
            <a:r>
              <a:rPr kumimoji="0" lang="en-GB" sz="1200" b="0" i="0" u="none" strike="noStrike" kern="1200" cap="none" spc="0" normalizeH="0" baseline="0" noProof="0" dirty="0" smtClean="0">
                <a:ln>
                  <a:noFill/>
                </a:ln>
                <a:solidFill>
                  <a:prstClr val="black"/>
                </a:solidFill>
                <a:effectLst/>
                <a:uLnTx/>
                <a:uFillTx/>
                <a:latin typeface="+mn-lt"/>
                <a:ea typeface="+mn-ea"/>
                <a:cs typeface="+mn-cs"/>
              </a:rPr>
              <a:t/>
            </a:r>
            <a:br>
              <a:rPr kumimoji="0" lang="en-GB" sz="1200" b="0" i="0" u="none" strike="noStrike" kern="1200" cap="none" spc="0" normalizeH="0" baseline="0" noProof="0" dirty="0" smtClean="0">
                <a:ln>
                  <a:noFill/>
                </a:ln>
                <a:solidFill>
                  <a:prstClr val="black"/>
                </a:solidFill>
                <a:effectLst/>
                <a:uLnTx/>
                <a:uFillTx/>
                <a:latin typeface="+mn-lt"/>
                <a:ea typeface="+mn-ea"/>
                <a:cs typeface="+mn-cs"/>
              </a:rPr>
            </a:br>
            <a:r>
              <a:rPr kumimoji="0" lang="en-GB" sz="1200" b="1" i="0" u="none" strike="noStrike" kern="1200" cap="all" spc="0" normalizeH="0" baseline="0" noProof="0" dirty="0" smtClean="0">
                <a:ln>
                  <a:noFill/>
                </a:ln>
                <a:solidFill>
                  <a:prstClr val="black"/>
                </a:solidFill>
                <a:effectLst/>
                <a:uLnTx/>
                <a:uFillTx/>
                <a:latin typeface="+mn-lt"/>
                <a:ea typeface="+mn-ea"/>
                <a:cs typeface="+mn-cs"/>
              </a:rPr>
              <a:t>SOCIAL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Adjusting to being newly single can influence men and women differently. Experiencing the loss of a partner can make the adaptation process a lonely one. Men usually remarry more quickly and more often than women 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Financial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Experiencing financial difficulties can add to the existing hardships of the divorce. Not only is divorce expensive, but also usually spouses must maintain a lifestyle on one salary. If you were a stay-at-home parent, finding adequate employment to support your family is an additional burden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
            </a:r>
            <a:br>
              <a:rPr kumimoji="0" lang="en-GB" sz="1200" b="0" i="0" u="none" strike="noStrike" kern="1200" cap="none" spc="0" normalizeH="0" baseline="0" noProof="0" dirty="0" smtClean="0">
                <a:ln>
                  <a:noFill/>
                </a:ln>
                <a:solidFill>
                  <a:prstClr val="black"/>
                </a:solidFill>
                <a:effectLst/>
                <a:uLnTx/>
                <a:uFillTx/>
                <a:latin typeface="+mn-lt"/>
                <a:ea typeface="+mn-ea"/>
                <a:cs typeface="+mn-cs"/>
              </a:rPr>
            </a:br>
            <a:r>
              <a:rPr kumimoji="0" lang="en-GB" sz="1200" b="0" i="0" u="none" strike="noStrike" kern="1200" cap="none" spc="0" normalizeH="0" baseline="0" noProof="0" dirty="0" smtClean="0">
                <a:ln>
                  <a:noFill/>
                </a:ln>
                <a:solidFill>
                  <a:prstClr val="black"/>
                </a:solidFill>
                <a:effectLst/>
                <a:uLnTx/>
                <a:uFillTx/>
                <a:latin typeface="+mn-lt"/>
                <a:ea typeface="+mn-ea"/>
                <a:cs typeface="+mn-cs"/>
              </a:rPr>
              <a:t>Happiness. Divorced adults are generally less happy.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Depression. Divorced individuals, particularly women, are more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to depression. They have higher levels of psychological stress, lower levels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general psychological well-being, and poorer self-esteem.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Health. Divorced individuals see a doctor more often and are more likely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to suffer from serious illnesses. Some of these health problems diminish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over time. But individuals who experience a divorce are more likely to die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earlier ages.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Alcohol/Drugs. Divorced adults drink more alcohol than married adults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and account for the highest proportion of heavy drinkers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Friends. Who are your strongest friends and how might those friendships be affected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by a divorce?</a:t>
            </a:r>
          </a:p>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19</a:t>
            </a:fld>
            <a:endParaRPr lang="en-GB" dirty="0"/>
          </a:p>
        </p:txBody>
      </p:sp>
    </p:spTree>
    <p:extLst>
      <p:ext uri="{BB962C8B-B14F-4D97-AF65-F5344CB8AC3E}">
        <p14:creationId xmlns:p14="http://schemas.microsoft.com/office/powerpoint/2010/main" xmlns="" val="43225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DBB7A9-1CE7-4B7B-802D-2E47DBC12F72}" type="slidenum">
              <a:rPr lang="en-GB" smtClean="0"/>
              <a:pPr/>
              <a:t>21</a:t>
            </a:fld>
            <a:endParaRPr lang="en-GB" dirty="0"/>
          </a:p>
        </p:txBody>
      </p:sp>
    </p:spTree>
    <p:extLst>
      <p:ext uri="{BB962C8B-B14F-4D97-AF65-F5344CB8AC3E}">
        <p14:creationId xmlns:p14="http://schemas.microsoft.com/office/powerpoint/2010/main" xmlns="" val="42656470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E84910C-C9BA-4ACD-93CE-A236CA3DE397}" type="datetimeFigureOut">
              <a:rPr lang="en-GB" smtClean="0"/>
              <a:pPr/>
              <a:t>25/06/2013</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B0F137D-1213-48AF-96D5-9F786A3202AF}"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FB0F137D-1213-48AF-96D5-9F786A3202AF}" type="slidenum">
              <a:rPr lang="en-GB" smtClean="0"/>
              <a:pPr/>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FB0F137D-1213-48AF-96D5-9F786A3202AF}" type="slidenum">
              <a:rPr lang="en-GB" smtClean="0"/>
              <a:pPr/>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FB0F137D-1213-48AF-96D5-9F786A3202AF}" type="slidenum">
              <a:rPr lang="en-GB" smtClean="0"/>
              <a:pPr/>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FB0F137D-1213-48AF-96D5-9F786A3202AF}"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FB0F137D-1213-48AF-96D5-9F786A3202AF}" type="slidenum">
              <a:rPr lang="en-GB" smtClean="0"/>
              <a:pPr/>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FB0F137D-1213-48AF-96D5-9F786A3202AF}"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E84910C-C9BA-4ACD-93CE-A236CA3DE397}" type="datetimeFigureOut">
              <a:rPr lang="en-GB" smtClean="0"/>
              <a:pPr/>
              <a:t>25/06/2013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FB0F137D-1213-48AF-96D5-9F786A3202AF}"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E84910C-C9BA-4ACD-93CE-A236CA3DE397}" type="datetimeFigureOut">
              <a:rPr lang="en-GB" smtClean="0"/>
              <a:pPr/>
              <a:t>25/06/2013</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B0F137D-1213-48AF-96D5-9F786A3202AF}" type="slidenum">
              <a:rPr lang="en-GB" smtClean="0"/>
              <a:pPr/>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FB0F137D-1213-48AF-96D5-9F786A3202AF}"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84910C-C9BA-4ACD-93CE-A236CA3DE397}" type="datetimeFigureOut">
              <a:rPr lang="en-GB" smtClean="0"/>
              <a:pPr/>
              <a:t>25/06/2013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FB0F137D-1213-48AF-96D5-9F786A3202AF}"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E84910C-C9BA-4ACD-93CE-A236CA3DE397}" type="datetimeFigureOut">
              <a:rPr lang="en-GB" smtClean="0"/>
              <a:pPr/>
              <a:t>25/06/2013</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B0F137D-1213-48AF-96D5-9F786A3202AF}"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699792" y="404664"/>
            <a:ext cx="3672408" cy="3384376"/>
          </a:xfrm>
        </p:spPr>
      </p:pic>
      <p:sp>
        <p:nvSpPr>
          <p:cNvPr id="2" name="Title 1"/>
          <p:cNvSpPr>
            <a:spLocks noGrp="1"/>
          </p:cNvSpPr>
          <p:nvPr>
            <p:ph type="title"/>
          </p:nvPr>
        </p:nvSpPr>
        <p:spPr>
          <a:xfrm>
            <a:off x="457200" y="3140968"/>
            <a:ext cx="8229600" cy="3960440"/>
          </a:xfrm>
        </p:spPr>
        <p:txBody>
          <a:bodyPr>
            <a:normAutofit/>
          </a:bodyPr>
          <a:lstStyle/>
          <a:p>
            <a:pPr algn="ctr"/>
            <a:r>
              <a:rPr lang="en-GB" dirty="0" smtClean="0">
                <a:solidFill>
                  <a:schemeClr val="tx1"/>
                </a:solidFill>
              </a:rPr>
              <a:t>Victory Centre Swindon</a:t>
            </a:r>
            <a:br>
              <a:rPr lang="en-GB" dirty="0" smtClean="0">
                <a:solidFill>
                  <a:schemeClr val="tx1"/>
                </a:solidFill>
              </a:rPr>
            </a:br>
            <a:r>
              <a:rPr lang="en-GB" dirty="0" smtClean="0">
                <a:solidFill>
                  <a:schemeClr val="tx1"/>
                </a:solidFill>
              </a:rPr>
              <a:t>Sunday School</a:t>
            </a:r>
            <a:br>
              <a:rPr lang="en-GB" dirty="0" smtClean="0">
                <a:solidFill>
                  <a:schemeClr val="tx1"/>
                </a:solidFill>
              </a:rPr>
            </a:br>
            <a:r>
              <a:rPr lang="en-GB" dirty="0" smtClean="0">
                <a:solidFill>
                  <a:schemeClr val="tx1"/>
                </a:solidFill>
              </a:rPr>
              <a:t>12 May 2013</a:t>
            </a:r>
            <a:br>
              <a:rPr lang="en-GB" dirty="0" smtClean="0">
                <a:solidFill>
                  <a:schemeClr val="tx1"/>
                </a:solidFill>
              </a:rPr>
            </a:br>
            <a:endParaRPr lang="en-GB" dirty="0">
              <a:solidFill>
                <a:schemeClr val="tx1"/>
              </a:solidFill>
            </a:endParaRPr>
          </a:p>
        </p:txBody>
      </p:sp>
    </p:spTree>
    <p:extLst>
      <p:ext uri="{BB962C8B-B14F-4D97-AF65-F5344CB8AC3E}">
        <p14:creationId xmlns:p14="http://schemas.microsoft.com/office/powerpoint/2010/main" xmlns="" val="2174951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The Tragedy Of Eden (Part1)</a:t>
            </a:r>
            <a:endParaRPr lang="en-GB" dirty="0">
              <a:solidFill>
                <a:schemeClr val="tx1"/>
              </a:solidFill>
            </a:endParaRPr>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611560" y="1484784"/>
            <a:ext cx="7920880" cy="4752528"/>
          </a:xfrm>
        </p:spPr>
      </p:pic>
    </p:spTree>
    <p:extLst>
      <p:ext uri="{BB962C8B-B14F-4D97-AF65-F5344CB8AC3E}">
        <p14:creationId xmlns:p14="http://schemas.microsoft.com/office/powerpoint/2010/main" xmlns="" val="2241962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988840"/>
            <a:ext cx="8229600" cy="3312368"/>
          </a:xfrm>
          <a:effectLst>
            <a:glow rad="228600">
              <a:schemeClr val="accent3">
                <a:satMod val="175000"/>
                <a:alpha val="40000"/>
              </a:schemeClr>
            </a:glow>
          </a:effectLst>
        </p:spPr>
        <p:txBody>
          <a:bodyPr>
            <a:normAutofit fontScale="90000"/>
          </a:bodyPr>
          <a:lstStyle/>
          <a:p>
            <a:pPr algn="ct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a:t/>
            </a:r>
            <a:br>
              <a:rPr lang="en-GB" dirty="0"/>
            </a:b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r>
              <a:rPr lang="en-GB" sz="2400" cap="none" dirty="0" smtClean="0">
                <a:solidFill>
                  <a:schemeClr val="tx1"/>
                </a:solidFill>
              </a:rPr>
              <a:t>To teach and educate every church member about divorce and re-marriage as presented in the scripture without confusion or compromise. </a:t>
            </a:r>
            <a:r>
              <a:rPr lang="en-GB" cap="none" dirty="0" smtClean="0">
                <a:solidFill>
                  <a:schemeClr val="tx1"/>
                </a:solidFill>
              </a:rPr>
              <a:t/>
            </a:r>
            <a:br>
              <a:rPr lang="en-GB" cap="none" dirty="0" smtClean="0">
                <a:solidFill>
                  <a:schemeClr val="tx1"/>
                </a:solidFill>
              </a:rPr>
            </a:br>
            <a:r>
              <a:rPr lang="en-GB" cap="none" dirty="0" smtClean="0">
                <a:solidFill>
                  <a:schemeClr val="tx1"/>
                </a:solidFill>
              </a:rPr>
              <a:t/>
            </a:r>
            <a:br>
              <a:rPr lang="en-GB" cap="none" dirty="0" smtClean="0">
                <a:solidFill>
                  <a:schemeClr val="tx1"/>
                </a:solidFill>
              </a:rPr>
            </a:br>
            <a:endParaRPr lang="en-GB" dirty="0">
              <a:solidFill>
                <a:schemeClr val="tx1"/>
              </a:solidFill>
            </a:endParaRPr>
          </a:p>
        </p:txBody>
      </p:sp>
      <p:sp>
        <p:nvSpPr>
          <p:cNvPr id="3" name="Subtitle 2"/>
          <p:cNvSpPr>
            <a:spLocks noGrp="1"/>
          </p:cNvSpPr>
          <p:nvPr>
            <p:ph type="subTitle" idx="1"/>
          </p:nvPr>
        </p:nvSpPr>
        <p:spPr>
          <a:xfrm>
            <a:off x="1371600" y="980728"/>
            <a:ext cx="6400800" cy="1224136"/>
          </a:xfrm>
        </p:spPr>
        <p:txBody>
          <a:bodyPr>
            <a:normAutofit/>
          </a:bodyPr>
          <a:lstStyle/>
          <a:p>
            <a:pPr algn="ctr"/>
            <a:r>
              <a:rPr lang="en-GB" sz="5400" b="1" dirty="0" smtClean="0">
                <a:solidFill>
                  <a:schemeClr val="tx1"/>
                </a:solidFill>
              </a:rPr>
              <a:t>Aim</a:t>
            </a:r>
            <a:endParaRPr lang="en-GB" sz="5400" b="1" dirty="0">
              <a:solidFill>
                <a:schemeClr val="tx1"/>
              </a:solidFill>
            </a:endParaRPr>
          </a:p>
        </p:txBody>
      </p:sp>
    </p:spTree>
    <p:extLst>
      <p:ext uri="{BB962C8B-B14F-4D97-AF65-F5344CB8AC3E}">
        <p14:creationId xmlns:p14="http://schemas.microsoft.com/office/powerpoint/2010/main" xmlns="" val="44969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37160" indent="0">
              <a:buNone/>
            </a:pPr>
            <a:r>
              <a:rPr lang="en-GB" sz="1800" b="1" dirty="0">
                <a:ln w="6350">
                  <a:noFill/>
                </a:ln>
                <a:effectLst>
                  <a:outerShdw blurRad="114300" dist="101600" dir="2700000" algn="tl" rotWithShape="0">
                    <a:srgbClr val="000000">
                      <a:alpha val="40000"/>
                    </a:srgbClr>
                  </a:outerShdw>
                </a:effectLst>
                <a:latin typeface="Lucida Sans"/>
                <a:ea typeface="+mj-ea"/>
                <a:cs typeface="+mj-cs"/>
              </a:rPr>
              <a:t>At the end of this lesson, you should be able to confirm from the bible </a:t>
            </a: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that:</a:t>
            </a:r>
          </a:p>
          <a:p>
            <a:pPr marL="137160" indent="0">
              <a:buNone/>
            </a:pP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 </a:t>
            </a:r>
          </a:p>
          <a:p>
            <a:pPr marL="137160" indent="0">
              <a:buNone/>
            </a:pP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God </a:t>
            </a:r>
            <a:r>
              <a:rPr lang="en-GB" sz="1800" b="1" dirty="0">
                <a:ln w="6350">
                  <a:noFill/>
                </a:ln>
                <a:effectLst>
                  <a:outerShdw blurRad="114300" dist="101600" dir="2700000" algn="tl" rotWithShape="0">
                    <a:srgbClr val="000000">
                      <a:alpha val="40000"/>
                    </a:srgbClr>
                  </a:outerShdw>
                </a:effectLst>
                <a:latin typeface="Lucida Sans"/>
                <a:ea typeface="+mj-ea"/>
                <a:cs typeface="+mj-cs"/>
              </a:rPr>
              <a:t>was not the author of divorce</a:t>
            </a: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a:t>
            </a:r>
          </a:p>
          <a:p>
            <a:pPr marL="137160" indent="0">
              <a:buNone/>
            </a:pPr>
            <a:r>
              <a:rPr lang="en-GB" sz="1800" b="1" dirty="0">
                <a:ln w="6350">
                  <a:noFill/>
                </a:ln>
                <a:effectLst>
                  <a:outerShdw blurRad="114300" dist="101600" dir="2700000" algn="tl" rotWithShape="0">
                    <a:srgbClr val="000000">
                      <a:alpha val="40000"/>
                    </a:srgbClr>
                  </a:outerShdw>
                </a:effectLst>
                <a:latin typeface="Lucida Sans"/>
                <a:ea typeface="+mj-ea"/>
                <a:cs typeface="+mj-cs"/>
              </a:rPr>
              <a:t/>
            </a:r>
            <a:br>
              <a:rPr lang="en-GB" sz="1800" b="1" dirty="0">
                <a:ln w="6350">
                  <a:noFill/>
                </a:ln>
                <a:effectLst>
                  <a:outerShdw blurRad="114300" dist="101600" dir="2700000" algn="tl" rotWithShape="0">
                    <a:srgbClr val="000000">
                      <a:alpha val="40000"/>
                    </a:srgbClr>
                  </a:outerShdw>
                </a:effectLst>
                <a:latin typeface="Lucida Sans"/>
                <a:ea typeface="+mj-ea"/>
                <a:cs typeface="+mj-cs"/>
              </a:rPr>
            </a:br>
            <a:r>
              <a:rPr lang="en-GB" sz="1800" b="1" dirty="0">
                <a:ln w="6350">
                  <a:noFill/>
                </a:ln>
                <a:effectLst>
                  <a:outerShdw blurRad="114300" dist="101600" dir="2700000" algn="tl" rotWithShape="0">
                    <a:srgbClr val="000000">
                      <a:alpha val="40000"/>
                    </a:srgbClr>
                  </a:outerShdw>
                </a:effectLst>
                <a:latin typeface="Lucida Sans"/>
                <a:ea typeface="+mj-ea"/>
                <a:cs typeface="+mj-cs"/>
              </a:rPr>
              <a:t>Moses did not institutionalize divorce and remarriage. He only tried to minimise this evil that was common at his time</a:t>
            </a: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a:t>
            </a:r>
          </a:p>
          <a:p>
            <a:pPr marL="137160" indent="0">
              <a:buNone/>
            </a:pPr>
            <a:r>
              <a:rPr lang="en-GB" sz="1800" b="1" dirty="0">
                <a:ln w="6350">
                  <a:noFill/>
                </a:ln>
                <a:effectLst>
                  <a:outerShdw blurRad="114300" dist="101600" dir="2700000" algn="tl" rotWithShape="0">
                    <a:srgbClr val="000000">
                      <a:alpha val="40000"/>
                    </a:srgbClr>
                  </a:outerShdw>
                </a:effectLst>
                <a:latin typeface="Lucida Sans"/>
                <a:ea typeface="+mj-ea"/>
                <a:cs typeface="+mj-cs"/>
              </a:rPr>
              <a:t/>
            </a:r>
            <a:br>
              <a:rPr lang="en-GB" sz="1800" b="1" dirty="0">
                <a:ln w="6350">
                  <a:noFill/>
                </a:ln>
                <a:effectLst>
                  <a:outerShdw blurRad="114300" dist="101600" dir="2700000" algn="tl" rotWithShape="0">
                    <a:srgbClr val="000000">
                      <a:alpha val="40000"/>
                    </a:srgbClr>
                  </a:outerShdw>
                </a:effectLst>
                <a:latin typeface="Lucida Sans"/>
                <a:ea typeface="+mj-ea"/>
                <a:cs typeface="+mj-cs"/>
              </a:rPr>
            </a:br>
            <a:r>
              <a:rPr lang="en-GB" sz="1800" b="1" dirty="0">
                <a:ln w="6350">
                  <a:noFill/>
                </a:ln>
                <a:effectLst>
                  <a:outerShdw blurRad="114300" dist="101600" dir="2700000" algn="tl" rotWithShape="0">
                    <a:srgbClr val="000000">
                      <a:alpha val="40000"/>
                    </a:srgbClr>
                  </a:outerShdw>
                </a:effectLst>
                <a:latin typeface="Lucida Sans"/>
                <a:ea typeface="+mj-ea"/>
                <a:cs typeface="+mj-cs"/>
              </a:rPr>
              <a:t>Marriage is a covenant witnessed by God that must be kept at all cost</a:t>
            </a:r>
            <a:r>
              <a:rPr lang="en-GB" sz="1800" b="1" dirty="0" smtClean="0">
                <a:ln w="6350">
                  <a:noFill/>
                </a:ln>
                <a:effectLst>
                  <a:outerShdw blurRad="114300" dist="101600" dir="2700000" algn="tl" rotWithShape="0">
                    <a:srgbClr val="000000">
                      <a:alpha val="40000"/>
                    </a:srgbClr>
                  </a:outerShdw>
                </a:effectLst>
                <a:latin typeface="Lucida Sans"/>
                <a:ea typeface="+mj-ea"/>
                <a:cs typeface="+mj-cs"/>
              </a:rPr>
              <a:t>.</a:t>
            </a:r>
          </a:p>
          <a:p>
            <a:pPr marL="137160" indent="0">
              <a:buNone/>
            </a:pPr>
            <a:r>
              <a:rPr lang="en-GB" sz="1800" b="1" dirty="0">
                <a:ln w="6350">
                  <a:noFill/>
                </a:ln>
                <a:effectLst>
                  <a:outerShdw blurRad="114300" dist="101600" dir="2700000" algn="tl" rotWithShape="0">
                    <a:srgbClr val="000000">
                      <a:alpha val="40000"/>
                    </a:srgbClr>
                  </a:outerShdw>
                </a:effectLst>
                <a:latin typeface="Lucida Sans"/>
                <a:ea typeface="+mj-ea"/>
                <a:cs typeface="+mj-cs"/>
              </a:rPr>
              <a:t/>
            </a:r>
            <a:br>
              <a:rPr lang="en-GB" sz="1800" b="1" dirty="0">
                <a:ln w="6350">
                  <a:noFill/>
                </a:ln>
                <a:effectLst>
                  <a:outerShdw blurRad="114300" dist="101600" dir="2700000" algn="tl" rotWithShape="0">
                    <a:srgbClr val="000000">
                      <a:alpha val="40000"/>
                    </a:srgbClr>
                  </a:outerShdw>
                </a:effectLst>
                <a:latin typeface="Lucida Sans"/>
                <a:ea typeface="+mj-ea"/>
                <a:cs typeface="+mj-cs"/>
              </a:rPr>
            </a:br>
            <a:r>
              <a:rPr lang="en-GB" sz="1800" b="1" dirty="0">
                <a:ln w="6350">
                  <a:noFill/>
                </a:ln>
                <a:effectLst>
                  <a:outerShdw blurRad="114300" dist="101600" dir="2700000" algn="tl" rotWithShape="0">
                    <a:srgbClr val="000000">
                      <a:alpha val="40000"/>
                    </a:srgbClr>
                  </a:outerShdw>
                </a:effectLst>
                <a:latin typeface="Lucida Sans"/>
                <a:ea typeface="+mj-ea"/>
                <a:cs typeface="+mj-cs"/>
              </a:rPr>
              <a:t>Brethren would value and keep their vows.</a:t>
            </a:r>
            <a:endParaRPr lang="en-GB" dirty="0"/>
          </a:p>
        </p:txBody>
      </p:sp>
      <p:sp>
        <p:nvSpPr>
          <p:cNvPr id="2" name="Title 1"/>
          <p:cNvSpPr>
            <a:spLocks noGrp="1"/>
          </p:cNvSpPr>
          <p:nvPr>
            <p:ph type="title"/>
          </p:nvPr>
        </p:nvSpPr>
        <p:spPr/>
        <p:txBody>
          <a:bodyPr/>
          <a:lstStyle/>
          <a:p>
            <a:r>
              <a:rPr lang="en-GB" sz="4400" dirty="0">
                <a:solidFill>
                  <a:schemeClr val="tx1"/>
                </a:solidFill>
              </a:rPr>
              <a:t>Objective</a:t>
            </a:r>
            <a:endParaRPr lang="en-GB" dirty="0">
              <a:solidFill>
                <a:schemeClr val="tx1"/>
              </a:solidFill>
            </a:endParaRPr>
          </a:p>
        </p:txBody>
      </p:sp>
    </p:spTree>
    <p:extLst>
      <p:ext uri="{BB962C8B-B14F-4D97-AF65-F5344CB8AC3E}">
        <p14:creationId xmlns:p14="http://schemas.microsoft.com/office/powerpoint/2010/main" xmlns="" val="182740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0648"/>
            <a:ext cx="8928992" cy="2808312"/>
          </a:xfrm>
        </p:spPr>
        <p:txBody>
          <a:bodyPr/>
          <a:lstStyle/>
          <a:p>
            <a:pPr algn="ctr"/>
            <a:r>
              <a:rPr lang="en-GB" sz="6600" dirty="0" smtClean="0">
                <a:solidFill>
                  <a:schemeClr val="bg1"/>
                </a:solidFill>
              </a:rPr>
              <a:t>Bible Passage</a:t>
            </a:r>
            <a:r>
              <a:rPr lang="en-GB" sz="6600" dirty="0">
                <a:solidFill>
                  <a:schemeClr val="bg1"/>
                </a:solidFill>
              </a:rPr>
              <a:t/>
            </a:r>
            <a:br>
              <a:rPr lang="en-GB" sz="6600" dirty="0">
                <a:solidFill>
                  <a:schemeClr val="bg1"/>
                </a:solidFill>
              </a:rPr>
            </a:br>
            <a:r>
              <a:rPr lang="en-GB" dirty="0" smtClean="0">
                <a:solidFill>
                  <a:schemeClr val="bg1"/>
                </a:solidFill>
              </a:rPr>
              <a:t> </a:t>
            </a:r>
            <a:endParaRPr lang="en-GB" dirty="0">
              <a:solidFill>
                <a:schemeClr val="bg1"/>
              </a:solidFill>
            </a:endParaRPr>
          </a:p>
        </p:txBody>
      </p:sp>
      <p:sp>
        <p:nvSpPr>
          <p:cNvPr id="3" name="Text Placeholder 2"/>
          <p:cNvSpPr>
            <a:spLocks noGrp="1"/>
          </p:cNvSpPr>
          <p:nvPr>
            <p:ph type="body" idx="1"/>
          </p:nvPr>
        </p:nvSpPr>
        <p:spPr>
          <a:xfrm>
            <a:off x="0" y="3717032"/>
            <a:ext cx="9144000" cy="2376264"/>
          </a:xfrm>
        </p:spPr>
        <p:txBody>
          <a:bodyPr>
            <a:normAutofit/>
          </a:bodyPr>
          <a:lstStyle/>
          <a:p>
            <a:pPr algn="ctr"/>
            <a:r>
              <a:rPr lang="en-GB" sz="3600" b="1" dirty="0">
                <a:ln w="6350">
                  <a:noFill/>
                </a:ln>
                <a:solidFill>
                  <a:schemeClr val="bg1"/>
                </a:solidFill>
                <a:effectLst>
                  <a:outerShdw blurRad="114300" dist="101600" dir="2700000" algn="tl" rotWithShape="0">
                    <a:srgbClr val="000000">
                      <a:alpha val="40000"/>
                    </a:srgbClr>
                  </a:outerShdw>
                </a:effectLst>
                <a:latin typeface="Lucida Sans"/>
                <a:ea typeface="+mj-ea"/>
                <a:cs typeface="+mj-cs"/>
              </a:rPr>
              <a:t>Deut 24:1-4, Malachi 2:13-16</a:t>
            </a:r>
            <a:endParaRPr lang="en-GB" sz="3600" dirty="0">
              <a:solidFill>
                <a:schemeClr val="bg1"/>
              </a:solidFill>
            </a:endParaRPr>
          </a:p>
        </p:txBody>
      </p:sp>
    </p:spTree>
    <p:extLst>
      <p:ext uri="{BB962C8B-B14F-4D97-AF65-F5344CB8AC3E}">
        <p14:creationId xmlns:p14="http://schemas.microsoft.com/office/powerpoint/2010/main" xmlns="" val="63410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80"/>
            <a:ext cx="7772400" cy="1224136"/>
          </a:xfrm>
        </p:spPr>
        <p:txBody>
          <a:bodyPr/>
          <a:lstStyle/>
          <a:p>
            <a:pPr algn="ctr"/>
            <a:r>
              <a:rPr lang="en-GB" sz="5400" dirty="0" smtClean="0">
                <a:solidFill>
                  <a:schemeClr val="bg1"/>
                </a:solidFill>
              </a:rPr>
              <a:t>Memory Verse</a:t>
            </a:r>
            <a:endParaRPr lang="en-GB" sz="5400" dirty="0">
              <a:solidFill>
                <a:schemeClr val="bg1"/>
              </a:solidFill>
            </a:endParaRPr>
          </a:p>
        </p:txBody>
      </p:sp>
      <p:sp>
        <p:nvSpPr>
          <p:cNvPr id="3" name="Text Placeholder 2"/>
          <p:cNvSpPr>
            <a:spLocks noGrp="1"/>
          </p:cNvSpPr>
          <p:nvPr>
            <p:ph type="body" idx="1"/>
          </p:nvPr>
        </p:nvSpPr>
        <p:spPr>
          <a:xfrm>
            <a:off x="722313" y="2996952"/>
            <a:ext cx="7772400" cy="2592288"/>
          </a:xfrm>
        </p:spPr>
        <p:txBody>
          <a:bodyPr/>
          <a:lstStyle/>
          <a:p>
            <a:pPr algn="ctr"/>
            <a:r>
              <a:rPr lang="en-GB" sz="2800" dirty="0">
                <a:solidFill>
                  <a:schemeClr val="bg1"/>
                </a:solidFill>
                <a:latin typeface="arial"/>
              </a:rPr>
              <a:t>Wherefore they are no more twain, but one flesh. What therefore God hath joined together, let not man put asunder</a:t>
            </a:r>
            <a:r>
              <a:rPr lang="en-GB" sz="2800" dirty="0" smtClean="0">
                <a:solidFill>
                  <a:schemeClr val="bg1"/>
                </a:solidFill>
                <a:latin typeface="arial"/>
              </a:rPr>
              <a:t>. (Matt 19:6)</a:t>
            </a:r>
            <a:endParaRPr lang="en-GB" sz="2800" dirty="0">
              <a:solidFill>
                <a:schemeClr val="bg1"/>
              </a:solidFill>
            </a:endParaRPr>
          </a:p>
        </p:txBody>
      </p:sp>
    </p:spTree>
    <p:extLst>
      <p:ext uri="{BB962C8B-B14F-4D97-AF65-F5344CB8AC3E}">
        <p14:creationId xmlns:p14="http://schemas.microsoft.com/office/powerpoint/2010/main" xmlns="" val="88905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88640"/>
            <a:ext cx="8229600" cy="2808312"/>
          </a:xfrm>
        </p:spPr>
        <p:txBody>
          <a:bodyPr>
            <a:normAutofit fontScale="90000"/>
          </a:bodyPr>
          <a:lstStyle/>
          <a:p>
            <a:pPr algn="ctr"/>
            <a:r>
              <a:rPr lang="en-GB" dirty="0" smtClean="0">
                <a:solidFill>
                  <a:schemeClr val="tx1"/>
                </a:solidFill>
                <a:latin typeface="Arial Rounded MT Bold" pitchFamily="34" charset="0"/>
              </a:rPr>
              <a:t/>
            </a:r>
            <a:br>
              <a:rPr lang="en-GB" dirty="0" smtClean="0">
                <a:solidFill>
                  <a:schemeClr val="tx1"/>
                </a:solidFill>
                <a:latin typeface="Arial Rounded MT Bold" pitchFamily="34" charset="0"/>
              </a:rPr>
            </a:br>
            <a:r>
              <a:rPr lang="en-GB" dirty="0">
                <a:solidFill>
                  <a:schemeClr val="tx1"/>
                </a:solidFill>
                <a:latin typeface="Arial Rounded MT Bold" pitchFamily="34" charset="0"/>
              </a:rPr>
              <a:t/>
            </a:r>
            <a:br>
              <a:rPr lang="en-GB" dirty="0">
                <a:solidFill>
                  <a:schemeClr val="tx1"/>
                </a:solidFill>
                <a:latin typeface="Arial Rounded MT Bold" pitchFamily="34" charset="0"/>
              </a:rPr>
            </a:br>
            <a:r>
              <a:rPr lang="en-GB" dirty="0" smtClean="0">
                <a:solidFill>
                  <a:schemeClr val="tx1"/>
                </a:solidFill>
                <a:latin typeface="Arial Rounded MT Bold" pitchFamily="34" charset="0"/>
              </a:rPr>
              <a:t>LESSON OUTLINE</a:t>
            </a:r>
            <a:br>
              <a:rPr lang="en-GB" dirty="0" smtClean="0">
                <a:solidFill>
                  <a:schemeClr val="tx1"/>
                </a:solidFill>
                <a:latin typeface="Arial Rounded MT Bold" pitchFamily="34" charset="0"/>
              </a:rPr>
            </a:br>
            <a:r>
              <a:rPr lang="en-GB" dirty="0">
                <a:solidFill>
                  <a:schemeClr val="tx1"/>
                </a:solidFill>
                <a:latin typeface="Arial Rounded MT Bold" pitchFamily="34" charset="0"/>
              </a:rPr>
              <a:t/>
            </a:r>
            <a:br>
              <a:rPr lang="en-GB" dirty="0">
                <a:solidFill>
                  <a:schemeClr val="tx1"/>
                </a:solidFill>
                <a:latin typeface="Arial Rounded MT Bold" pitchFamily="34" charset="0"/>
              </a:rPr>
            </a:br>
            <a:endParaRPr lang="en-GB" dirty="0">
              <a:solidFill>
                <a:schemeClr val="tx1"/>
              </a:solidFill>
            </a:endParaRPr>
          </a:p>
        </p:txBody>
      </p:sp>
      <p:sp>
        <p:nvSpPr>
          <p:cNvPr id="3" name="Subtitle 2"/>
          <p:cNvSpPr>
            <a:spLocks noGrp="1"/>
          </p:cNvSpPr>
          <p:nvPr>
            <p:ph type="subTitle" idx="1"/>
          </p:nvPr>
        </p:nvSpPr>
        <p:spPr>
          <a:xfrm>
            <a:off x="611560" y="2420888"/>
            <a:ext cx="8064896" cy="3240360"/>
          </a:xfrm>
        </p:spPr>
        <p:txBody>
          <a:bodyPr/>
          <a:lstStyle/>
          <a:p>
            <a:pPr algn="l"/>
            <a:r>
              <a:rPr lang="en-GB" dirty="0" smtClean="0">
                <a:solidFill>
                  <a:schemeClr val="tx1"/>
                </a:solidFill>
              </a:rPr>
              <a:t>Prophet Moses On Divorce(deut 24:1-4)</a:t>
            </a:r>
          </a:p>
          <a:p>
            <a:pPr algn="l"/>
            <a:endParaRPr lang="en-GB" dirty="0" smtClean="0">
              <a:solidFill>
                <a:schemeClr val="tx1"/>
              </a:solidFill>
            </a:endParaRPr>
          </a:p>
          <a:p>
            <a:pPr algn="l"/>
            <a:r>
              <a:rPr lang="en-GB" dirty="0" smtClean="0">
                <a:solidFill>
                  <a:schemeClr val="tx1"/>
                </a:solidFill>
              </a:rPr>
              <a:t>Prophet Malachi On Divorce(mal. 2:13-16)</a:t>
            </a:r>
          </a:p>
        </p:txBody>
      </p:sp>
    </p:spTree>
    <p:extLst>
      <p:ext uri="{BB962C8B-B14F-4D97-AF65-F5344CB8AC3E}">
        <p14:creationId xmlns:p14="http://schemas.microsoft.com/office/powerpoint/2010/main" xmlns="" val="77651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412776"/>
            <a:ext cx="8640960" cy="1440160"/>
          </a:xfrm>
        </p:spPr>
        <p:txBody>
          <a:bodyPr>
            <a:normAutofit fontScale="90000"/>
          </a:bodyPr>
          <a:lstStyle/>
          <a:p>
            <a:pPr algn="l"/>
            <a:r>
              <a:rPr lang="en-GB" b="0" cap="none" dirty="0" smtClean="0">
                <a:solidFill>
                  <a:srgbClr val="FF0000"/>
                </a:solidFill>
                <a:effectLst/>
              </a:rPr>
              <a:t/>
            </a:r>
            <a:br>
              <a:rPr lang="en-GB" b="0" cap="none" dirty="0" smtClean="0">
                <a:solidFill>
                  <a:srgbClr val="FF0000"/>
                </a:solidFill>
                <a:effectLst/>
              </a:rPr>
            </a:br>
            <a:r>
              <a:rPr lang="en-GB" b="0" cap="none" dirty="0" smtClean="0">
                <a:solidFill>
                  <a:schemeClr val="tx1"/>
                </a:solidFill>
                <a:effectLst/>
              </a:rPr>
              <a:t/>
            </a:r>
            <a:br>
              <a:rPr lang="en-GB" b="0" cap="none" dirty="0" smtClean="0">
                <a:solidFill>
                  <a:schemeClr val="tx1"/>
                </a:solidFill>
                <a:effectLst/>
              </a:rPr>
            </a:br>
            <a:r>
              <a:rPr lang="en-GB" sz="2000" b="0" cap="none" dirty="0" smtClean="0">
                <a:solidFill>
                  <a:schemeClr val="tx1"/>
                </a:solidFill>
                <a:effectLst/>
              </a:rPr>
              <a:t>This was the location  of the greatest love experiment God performed on </a:t>
            </a:r>
            <a:r>
              <a:rPr lang="en-GB" sz="2200" b="0" cap="none" dirty="0" smtClean="0">
                <a:solidFill>
                  <a:schemeClr val="tx1"/>
                </a:solidFill>
                <a:effectLst/>
              </a:rPr>
              <a:t>man</a:t>
            </a:r>
            <a:r>
              <a:rPr lang="en-GB" sz="2000" b="0" cap="none" dirty="0" smtClean="0">
                <a:solidFill>
                  <a:schemeClr val="tx1"/>
                </a:solidFill>
                <a:effectLst/>
              </a:rPr>
              <a:t> and woman. The product is sweet marriage but today, all over the world even among Christians, </a:t>
            </a:r>
            <a:r>
              <a:rPr lang="en-GB" sz="2000" b="0" cap="none" dirty="0">
                <a:solidFill>
                  <a:schemeClr val="tx1"/>
                </a:solidFill>
                <a:effectLst/>
              </a:rPr>
              <a:t>E</a:t>
            </a:r>
            <a:r>
              <a:rPr lang="en-GB" sz="2000" b="0" cap="none" dirty="0" smtClean="0">
                <a:solidFill>
                  <a:schemeClr val="tx1"/>
                </a:solidFill>
                <a:effectLst/>
              </a:rPr>
              <a:t>den is bewitched with the tragedy of SEPERATION AND DIVORCE. Gen 2:18, 3:16, Malachi 2-16</a:t>
            </a:r>
            <a:endParaRPr lang="en-GB" sz="2000" b="0" cap="none" dirty="0">
              <a:solidFill>
                <a:schemeClr val="tx1"/>
              </a:solidFill>
              <a:effectLst/>
            </a:endParaRPr>
          </a:p>
        </p:txBody>
      </p:sp>
      <p:sp>
        <p:nvSpPr>
          <p:cNvPr id="3" name="Subtitle 2"/>
          <p:cNvSpPr>
            <a:spLocks noGrp="1"/>
          </p:cNvSpPr>
          <p:nvPr>
            <p:ph type="subTitle" idx="1"/>
          </p:nvPr>
        </p:nvSpPr>
        <p:spPr>
          <a:xfrm>
            <a:off x="1331640" y="476672"/>
            <a:ext cx="6400800" cy="1944216"/>
          </a:xfrm>
        </p:spPr>
        <p:txBody>
          <a:bodyPr>
            <a:normAutofit/>
          </a:bodyPr>
          <a:lstStyle/>
          <a:p>
            <a:pPr algn="ctr"/>
            <a:r>
              <a:rPr lang="en-GB" sz="5400" b="1" dirty="0">
                <a:solidFill>
                  <a:schemeClr val="tx1"/>
                </a:solidFill>
              </a:rPr>
              <a:t>Eden</a:t>
            </a:r>
          </a:p>
        </p:txBody>
      </p:sp>
    </p:spTree>
    <p:extLst>
      <p:ext uri="{BB962C8B-B14F-4D97-AF65-F5344CB8AC3E}">
        <p14:creationId xmlns:p14="http://schemas.microsoft.com/office/powerpoint/2010/main" xmlns="" val="2853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Text Placeholder 2"/>
          <p:cNvSpPr>
            <a:spLocks noGrp="1"/>
          </p:cNvSpPr>
          <p:nvPr>
            <p:ph type="body" idx="1"/>
          </p:nvPr>
        </p:nvSpPr>
        <p:spPr>
          <a:xfrm>
            <a:off x="457200" y="260649"/>
            <a:ext cx="4040188" cy="1368151"/>
          </a:xfrm>
        </p:spPr>
        <p:txBody>
          <a:bodyPr>
            <a:normAutofit/>
          </a:bodyPr>
          <a:lstStyle/>
          <a:p>
            <a:pPr algn="ctr"/>
            <a:r>
              <a:rPr lang="en-GB" sz="4000" cap="none" dirty="0">
                <a:solidFill>
                  <a:schemeClr val="tx1"/>
                </a:solidFill>
              </a:rPr>
              <a:t>Marriage</a:t>
            </a:r>
            <a:endParaRPr lang="en-GB" sz="4000" dirty="0">
              <a:solidFill>
                <a:schemeClr val="tx1"/>
              </a:solidFill>
            </a:endParaRPr>
          </a:p>
        </p:txBody>
      </p:sp>
      <p:sp>
        <p:nvSpPr>
          <p:cNvPr id="4" name="Text Placeholder 3"/>
          <p:cNvSpPr>
            <a:spLocks noGrp="1"/>
          </p:cNvSpPr>
          <p:nvPr>
            <p:ph type="body" sz="half" idx="3"/>
          </p:nvPr>
        </p:nvSpPr>
        <p:spPr>
          <a:xfrm>
            <a:off x="4645025" y="260649"/>
            <a:ext cx="4041775" cy="1368151"/>
          </a:xfrm>
        </p:spPr>
        <p:txBody>
          <a:bodyPr>
            <a:normAutofit/>
          </a:bodyPr>
          <a:lstStyle/>
          <a:p>
            <a:pPr algn="ctr"/>
            <a:r>
              <a:rPr lang="en-GB" sz="4000" cap="none" dirty="0">
                <a:solidFill>
                  <a:schemeClr val="tx1"/>
                </a:solidFill>
              </a:rPr>
              <a:t>Divorce</a:t>
            </a:r>
            <a:endParaRPr lang="en-GB" sz="4000" dirty="0">
              <a:solidFill>
                <a:schemeClr val="tx1"/>
              </a:solidFill>
            </a:endParaRPr>
          </a:p>
        </p:txBody>
      </p:sp>
      <p:sp>
        <p:nvSpPr>
          <p:cNvPr id="5" name="Content Placeholder 4"/>
          <p:cNvSpPr>
            <a:spLocks noGrp="1"/>
          </p:cNvSpPr>
          <p:nvPr>
            <p:ph sz="quarter" idx="2"/>
          </p:nvPr>
        </p:nvSpPr>
        <p:spPr>
          <a:xfrm>
            <a:off x="179512" y="2492896"/>
            <a:ext cx="4317876" cy="4104456"/>
          </a:xfrm>
        </p:spPr>
        <p:txBody>
          <a:bodyPr>
            <a:normAutofit fontScale="32500" lnSpcReduction="20000"/>
          </a:bodyPr>
          <a:lstStyle/>
          <a:p>
            <a:pPr marL="137160" indent="0">
              <a:buNone/>
            </a:pPr>
            <a:r>
              <a:rPr lang="en-GB" sz="5500" dirty="0" smtClean="0">
                <a:ln w="6350">
                  <a:noFill/>
                </a:ln>
                <a:latin typeface="Lucida Sans"/>
                <a:ea typeface="+mj-ea"/>
                <a:cs typeface="+mj-cs"/>
              </a:rPr>
              <a:t>This </a:t>
            </a:r>
            <a:r>
              <a:rPr lang="en-GB" sz="5500" dirty="0">
                <a:ln w="6350">
                  <a:noFill/>
                </a:ln>
                <a:latin typeface="Lucida Sans"/>
                <a:ea typeface="+mj-ea"/>
                <a:cs typeface="+mj-cs"/>
              </a:rPr>
              <a:t>a union or legal contract between people called spouses (</a:t>
            </a:r>
            <a:r>
              <a:rPr lang="en-GB" sz="5500" dirty="0" smtClean="0">
                <a:ln w="6350">
                  <a:noFill/>
                </a:ln>
                <a:latin typeface="Lucida Sans"/>
                <a:ea typeface="+mj-ea"/>
                <a:cs typeface="+mj-cs"/>
              </a:rPr>
              <a:t>Man and </a:t>
            </a:r>
            <a:r>
              <a:rPr lang="en-GB" sz="5500" dirty="0">
                <a:ln w="6350">
                  <a:noFill/>
                </a:ln>
                <a:latin typeface="Lucida Sans"/>
                <a:ea typeface="+mj-ea"/>
                <a:cs typeface="+mj-cs"/>
              </a:rPr>
              <a:t>Woman) that establishes rights and obligations between the spouses, between the spouses and their children, and between the spouses and their in-laws. It is principally an institution in which interpersonal relationships, usually intimate are acknowledged. </a:t>
            </a:r>
            <a:br>
              <a:rPr lang="en-GB" sz="5500" dirty="0">
                <a:ln w="6350">
                  <a:noFill/>
                </a:ln>
                <a:latin typeface="Lucida Sans"/>
                <a:ea typeface="+mj-ea"/>
                <a:cs typeface="+mj-cs"/>
              </a:rPr>
            </a:br>
            <a:r>
              <a:rPr lang="en-GB" sz="5500" dirty="0">
                <a:ln w="6350">
                  <a:noFill/>
                </a:ln>
                <a:latin typeface="Lucida Sans"/>
                <a:ea typeface="+mj-ea"/>
                <a:cs typeface="+mj-cs"/>
              </a:rPr>
              <a:t/>
            </a:r>
            <a:br>
              <a:rPr lang="en-GB" sz="5500" dirty="0">
                <a:ln w="6350">
                  <a:noFill/>
                </a:ln>
                <a:latin typeface="Lucida Sans"/>
                <a:ea typeface="+mj-ea"/>
                <a:cs typeface="+mj-cs"/>
              </a:rPr>
            </a:br>
            <a:r>
              <a:rPr lang="en-GB" sz="5500" dirty="0">
                <a:ln w="6350">
                  <a:noFill/>
                </a:ln>
                <a:latin typeface="Lucida Sans"/>
                <a:ea typeface="+mj-ea"/>
                <a:cs typeface="+mj-cs"/>
              </a:rPr>
              <a:t/>
            </a:r>
            <a:br>
              <a:rPr lang="en-GB" sz="5500" dirty="0">
                <a:ln w="6350">
                  <a:noFill/>
                </a:ln>
                <a:latin typeface="Lucida Sans"/>
                <a:ea typeface="+mj-ea"/>
                <a:cs typeface="+mj-cs"/>
              </a:rPr>
            </a:br>
            <a:r>
              <a:rPr lang="en-GB" sz="5500" dirty="0">
                <a:ln w="6350">
                  <a:noFill/>
                </a:ln>
                <a:latin typeface="Lucida Sans"/>
                <a:ea typeface="+mj-ea"/>
                <a:cs typeface="+mj-cs"/>
              </a:rPr>
              <a:t/>
            </a:r>
            <a:br>
              <a:rPr lang="en-GB" sz="5500" dirty="0">
                <a:ln w="6350">
                  <a:noFill/>
                </a:ln>
                <a:latin typeface="Lucida Sans"/>
                <a:ea typeface="+mj-ea"/>
                <a:cs typeface="+mj-cs"/>
              </a:rPr>
            </a:br>
            <a:r>
              <a:rPr lang="en-GB" sz="5500" b="1" dirty="0">
                <a:ln w="6350">
                  <a:noFill/>
                </a:ln>
                <a:latin typeface="Lucida Sans"/>
                <a:ea typeface="+mj-ea"/>
                <a:cs typeface="+mj-cs"/>
              </a:rPr>
              <a:t/>
            </a:r>
            <a:br>
              <a:rPr lang="en-GB" sz="5500" b="1" dirty="0">
                <a:ln w="6350">
                  <a:noFill/>
                </a:ln>
                <a:latin typeface="Lucida Sans"/>
                <a:ea typeface="+mj-ea"/>
                <a:cs typeface="+mj-cs"/>
              </a:rPr>
            </a:br>
            <a:r>
              <a:rPr lang="en-GB" sz="5500" b="1" dirty="0">
                <a:ln w="6350">
                  <a:noFill/>
                </a:ln>
                <a:latin typeface="Lucida Sans"/>
                <a:ea typeface="+mj-ea"/>
                <a:cs typeface="+mj-cs"/>
              </a:rPr>
              <a:t/>
            </a:r>
            <a:br>
              <a:rPr lang="en-GB" sz="5500" b="1" dirty="0">
                <a:ln w="6350">
                  <a:noFill/>
                </a:ln>
                <a:latin typeface="Lucida Sans"/>
                <a:ea typeface="+mj-ea"/>
                <a:cs typeface="+mj-cs"/>
              </a:rPr>
            </a:br>
            <a:r>
              <a:rPr lang="en-GB" sz="5500" b="1" dirty="0">
                <a:ln w="6350">
                  <a:noFill/>
                </a:ln>
                <a:latin typeface="Lucida Sans"/>
                <a:ea typeface="+mj-ea"/>
                <a:cs typeface="+mj-cs"/>
              </a:rPr>
              <a:t/>
            </a:r>
            <a:br>
              <a:rPr lang="en-GB" sz="5500" b="1" dirty="0">
                <a:ln w="6350">
                  <a:noFill/>
                </a:ln>
                <a:latin typeface="Lucida Sans"/>
                <a:ea typeface="+mj-ea"/>
                <a:cs typeface="+mj-cs"/>
              </a:rPr>
            </a:br>
            <a:r>
              <a:rPr lang="en-GB" sz="5500" cap="all" dirty="0">
                <a:ln w="6350">
                  <a:noFill/>
                </a:ln>
                <a:latin typeface="Lucida Sans"/>
                <a:ea typeface="+mj-ea"/>
                <a:cs typeface="+mj-cs"/>
              </a:rPr>
              <a:t/>
            </a:r>
            <a:br>
              <a:rPr lang="en-GB" sz="5500" cap="all" dirty="0">
                <a:ln w="6350">
                  <a:noFill/>
                </a:ln>
                <a:latin typeface="Lucida Sans"/>
                <a:ea typeface="+mj-ea"/>
                <a:cs typeface="+mj-cs"/>
              </a:rPr>
            </a:br>
            <a:endParaRPr lang="en-GB" sz="5500" dirty="0"/>
          </a:p>
        </p:txBody>
      </p:sp>
      <p:sp>
        <p:nvSpPr>
          <p:cNvPr id="6" name="Content Placeholder 5"/>
          <p:cNvSpPr>
            <a:spLocks noGrp="1"/>
          </p:cNvSpPr>
          <p:nvPr>
            <p:ph sz="quarter" idx="4"/>
          </p:nvPr>
        </p:nvSpPr>
        <p:spPr>
          <a:xfrm>
            <a:off x="4645025" y="2564904"/>
            <a:ext cx="4041775" cy="3561259"/>
          </a:xfrm>
        </p:spPr>
        <p:txBody>
          <a:bodyPr>
            <a:normAutofit/>
          </a:bodyPr>
          <a:lstStyle/>
          <a:p>
            <a:pPr marL="137160" indent="0">
              <a:buNone/>
            </a:pPr>
            <a:r>
              <a:rPr lang="en-GB" sz="1800" dirty="0" smtClean="0">
                <a:ln w="6350">
                  <a:noFill/>
                </a:ln>
                <a:latin typeface="Lucida Sans"/>
              </a:rPr>
              <a:t>The </a:t>
            </a:r>
            <a:r>
              <a:rPr lang="en-GB" sz="1800" dirty="0">
                <a:ln w="6350">
                  <a:noFill/>
                </a:ln>
                <a:latin typeface="Lucida Sans"/>
              </a:rPr>
              <a:t>final termination of a marital union, cancelling the legal duties and responsibilities of MARRIAGE and dissolving the BONDS OF MATRIMONY between the parties. </a:t>
            </a:r>
            <a:br>
              <a:rPr lang="en-GB" sz="1800" dirty="0">
                <a:ln w="6350">
                  <a:noFill/>
                </a:ln>
                <a:latin typeface="Lucida Sans"/>
              </a:rPr>
            </a:br>
            <a:r>
              <a:rPr lang="en-GB" sz="1800" dirty="0">
                <a:ln w="6350">
                  <a:noFill/>
                </a:ln>
                <a:latin typeface="Lucida Sans"/>
              </a:rPr>
              <a:t/>
            </a:r>
            <a:br>
              <a:rPr lang="en-GB" sz="1800" dirty="0">
                <a:ln w="6350">
                  <a:noFill/>
                </a:ln>
                <a:latin typeface="Lucida Sans"/>
              </a:rPr>
            </a:br>
            <a:endParaRPr lang="en-GB" sz="1800" dirty="0"/>
          </a:p>
        </p:txBody>
      </p:sp>
    </p:spTree>
    <p:extLst>
      <p:ext uri="{BB962C8B-B14F-4D97-AF65-F5344CB8AC3E}">
        <p14:creationId xmlns:p14="http://schemas.microsoft.com/office/powerpoint/2010/main" xmlns="" val="210042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484784"/>
            <a:ext cx="8229600" cy="4525963"/>
          </a:xfrm>
        </p:spPr>
        <p:txBody>
          <a:bodyPr>
            <a:normAutofit fontScale="92500" lnSpcReduction="10000"/>
          </a:bodyPr>
          <a:lstStyle/>
          <a:p>
            <a:pPr marL="0" indent="0">
              <a:lnSpc>
                <a:spcPct val="110000"/>
              </a:lnSpc>
              <a:spcBef>
                <a:spcPts val="600"/>
              </a:spcBef>
              <a:buClr>
                <a:prstClr val="white">
                  <a:shade val="95000"/>
                </a:prstClr>
              </a:buClr>
              <a:buNone/>
            </a:pPr>
            <a:r>
              <a:rPr lang="en-GB" sz="1800" dirty="0"/>
              <a:t>Divorce and her evil consequences were already in existence before </a:t>
            </a:r>
            <a:r>
              <a:rPr lang="en-GB" sz="1800" dirty="0" smtClean="0"/>
              <a:t>Moses</a:t>
            </a:r>
          </a:p>
          <a:p>
            <a:pPr marL="0" indent="0">
              <a:lnSpc>
                <a:spcPct val="110000"/>
              </a:lnSpc>
              <a:spcBef>
                <a:spcPts val="600"/>
              </a:spcBef>
              <a:buClr>
                <a:prstClr val="white">
                  <a:shade val="95000"/>
                </a:prstClr>
              </a:buClr>
              <a:buNone/>
            </a:pPr>
            <a:r>
              <a:rPr lang="en-GB" sz="1800" dirty="0" smtClean="0"/>
              <a:t>Unlike the Pharisees that commanded  it (Matt 19:7) Moses allowed or permitted it because of the hardness of heart of the Israelites. (Matt 19:8)</a:t>
            </a:r>
          </a:p>
          <a:p>
            <a:pPr marL="0" indent="0">
              <a:lnSpc>
                <a:spcPct val="110000"/>
              </a:lnSpc>
              <a:spcBef>
                <a:spcPts val="600"/>
              </a:spcBef>
              <a:buClr>
                <a:prstClr val="white">
                  <a:shade val="95000"/>
                </a:prstClr>
              </a:buClr>
              <a:buNone/>
            </a:pPr>
            <a:r>
              <a:rPr lang="en-GB" sz="1800" dirty="0" smtClean="0"/>
              <a:t>Moses </a:t>
            </a:r>
            <a:r>
              <a:rPr lang="en-GB" sz="1800" dirty="0"/>
              <a:t>regulated divorce in order to prevent its abuse and to make it more difficult believers  compared to the way the heathens did it</a:t>
            </a:r>
            <a:r>
              <a:rPr lang="en-GB" sz="1800" dirty="0" smtClean="0"/>
              <a:t>.</a:t>
            </a:r>
          </a:p>
          <a:p>
            <a:pPr marL="0" indent="0">
              <a:lnSpc>
                <a:spcPct val="110000"/>
              </a:lnSpc>
              <a:spcBef>
                <a:spcPts val="600"/>
              </a:spcBef>
              <a:buClr>
                <a:prstClr val="white">
                  <a:shade val="95000"/>
                </a:prstClr>
              </a:buClr>
              <a:buNone/>
            </a:pPr>
            <a:r>
              <a:rPr lang="en-GB" sz="1800" dirty="0" smtClean="0"/>
              <a:t>Adultery </a:t>
            </a:r>
            <a:r>
              <a:rPr lang="en-GB" sz="1800" dirty="0"/>
              <a:t>was never a reason for divorce in the days of Moses. The punishment  for adultery was death by stoning. (Lev 20:10)</a:t>
            </a:r>
          </a:p>
          <a:p>
            <a:pPr marL="0" indent="0">
              <a:lnSpc>
                <a:spcPct val="110000"/>
              </a:lnSpc>
              <a:spcBef>
                <a:spcPts val="600"/>
              </a:spcBef>
              <a:buClr>
                <a:prstClr val="white">
                  <a:shade val="95000"/>
                </a:prstClr>
              </a:buClr>
              <a:buNone/>
            </a:pPr>
            <a:r>
              <a:rPr lang="en-GB" sz="1800" dirty="0"/>
              <a:t>The purpose of the bill of divorce was to deter a hasty action on the part of the husband thereby restraining frivolous and rash dismissal of the marriage</a:t>
            </a:r>
          </a:p>
          <a:p>
            <a:pPr marL="0" indent="0">
              <a:lnSpc>
                <a:spcPct val="110000"/>
              </a:lnSpc>
              <a:spcBef>
                <a:spcPts val="600"/>
              </a:spcBef>
              <a:buClr>
                <a:prstClr val="white">
                  <a:shade val="95000"/>
                </a:prstClr>
              </a:buClr>
              <a:buNone/>
            </a:pPr>
            <a:r>
              <a:rPr lang="en-GB" sz="1800" dirty="0"/>
              <a:t>It testified to the woman’s freedom from marital obligations from the husband who sent her away.</a:t>
            </a:r>
          </a:p>
          <a:p>
            <a:pPr marL="0" indent="0">
              <a:lnSpc>
                <a:spcPct val="110000"/>
              </a:lnSpc>
              <a:spcBef>
                <a:spcPts val="600"/>
              </a:spcBef>
              <a:buClr>
                <a:prstClr val="white">
                  <a:shade val="95000"/>
                </a:prstClr>
              </a:buClr>
              <a:buNone/>
            </a:pPr>
            <a:r>
              <a:rPr lang="en-GB" sz="1800" dirty="0"/>
              <a:t>It protected the </a:t>
            </a:r>
            <a:r>
              <a:rPr lang="en-GB" sz="1800" dirty="0" smtClean="0"/>
              <a:t>woman's </a:t>
            </a:r>
            <a:r>
              <a:rPr lang="en-GB" sz="1800" dirty="0"/>
              <a:t>reputation, and prevented her from being </a:t>
            </a:r>
            <a:r>
              <a:rPr lang="en-GB" sz="1800" dirty="0" smtClean="0"/>
              <a:t>attacked </a:t>
            </a:r>
            <a:r>
              <a:rPr lang="en-GB" sz="1800" dirty="0"/>
              <a:t>or stoned, particularly when she decides to remarry.</a:t>
            </a:r>
          </a:p>
        </p:txBody>
      </p:sp>
      <p:sp>
        <p:nvSpPr>
          <p:cNvPr id="2" name="Title 1"/>
          <p:cNvSpPr>
            <a:spLocks noGrp="1"/>
          </p:cNvSpPr>
          <p:nvPr>
            <p:ph type="title"/>
          </p:nvPr>
        </p:nvSpPr>
        <p:spPr/>
        <p:txBody>
          <a:bodyPr>
            <a:normAutofit/>
          </a:bodyPr>
          <a:lstStyle/>
          <a:p>
            <a:r>
              <a:rPr lang="en-GB" sz="4400" dirty="0" smtClean="0">
                <a:solidFill>
                  <a:schemeClr val="tx1"/>
                </a:solidFill>
              </a:rPr>
              <a:t>Prophet Moses On Divorce</a:t>
            </a:r>
            <a:endParaRPr lang="en-GB" dirty="0">
              <a:solidFill>
                <a:schemeClr val="tx1"/>
              </a:solidFill>
            </a:endParaRPr>
          </a:p>
        </p:txBody>
      </p:sp>
    </p:spTree>
    <p:extLst>
      <p:ext uri="{BB962C8B-B14F-4D97-AF65-F5344CB8AC3E}">
        <p14:creationId xmlns:p14="http://schemas.microsoft.com/office/powerpoint/2010/main" xmlns="" val="62843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2736304"/>
          </a:xfrm>
        </p:spPr>
        <p:txBody>
          <a:bodyPr>
            <a:normAutofit fontScale="90000"/>
          </a:bodyPr>
          <a:lstStyle/>
          <a:p>
            <a:r>
              <a:rPr lang="en-GB" dirty="0" smtClean="0">
                <a:solidFill>
                  <a:schemeClr val="tx1"/>
                </a:solidFill>
              </a:rPr>
              <a:t>Syndicate activity</a:t>
            </a:r>
            <a:br>
              <a:rPr lang="en-GB" dirty="0" smtClean="0">
                <a:solidFill>
                  <a:schemeClr val="tx1"/>
                </a:solidFill>
              </a:rPr>
            </a:br>
            <a:r>
              <a:rPr lang="en-GB" dirty="0">
                <a:solidFill>
                  <a:schemeClr val="tx1"/>
                </a:solidFill>
              </a:rPr>
              <a:t/>
            </a:r>
            <a:br>
              <a:rPr lang="en-GB" dirty="0">
                <a:solidFill>
                  <a:schemeClr val="tx1"/>
                </a:solidFill>
              </a:rPr>
            </a:br>
            <a:r>
              <a:rPr lang="en-GB" sz="2000" dirty="0"/>
              <a:t>Make a list of what you think are the causes of </a:t>
            </a:r>
            <a:r>
              <a:rPr lang="en-GB" sz="2000" dirty="0" smtClean="0"/>
              <a:t>divorce</a:t>
            </a:r>
            <a:r>
              <a:rPr lang="en-GB" sz="2000" smtClean="0"/>
              <a:t>, what </a:t>
            </a:r>
            <a:r>
              <a:rPr lang="en-GB" sz="2000" dirty="0"/>
              <a:t>ways can these be </a:t>
            </a:r>
            <a:r>
              <a:rPr lang="en-GB" sz="2000" dirty="0" smtClean="0"/>
              <a:t>avoided?</a:t>
            </a:r>
            <a:r>
              <a:rPr lang="en-GB" dirty="0"/>
              <a:t/>
            </a:r>
            <a:br>
              <a:rPr lang="en-GB" dirty="0"/>
            </a:br>
            <a:r>
              <a:rPr lang="en-GB" dirty="0" smtClean="0">
                <a:solidFill>
                  <a:schemeClr val="tx1"/>
                </a:solidFill>
              </a:rPr>
              <a:t/>
            </a:r>
            <a:br>
              <a:rPr lang="en-GB" dirty="0" smtClean="0">
                <a:solidFill>
                  <a:schemeClr val="tx1"/>
                </a:solidFill>
              </a:rPr>
            </a:br>
            <a:endParaRPr lang="en-GB" dirty="0">
              <a:solidFill>
                <a:schemeClr val="tx1"/>
              </a:solidFill>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23528" y="2276872"/>
            <a:ext cx="8496944" cy="4464496"/>
          </a:xfrm>
        </p:spPr>
      </p:pic>
    </p:spTree>
    <p:extLst>
      <p:ext uri="{BB962C8B-B14F-4D97-AF65-F5344CB8AC3E}">
        <p14:creationId xmlns:p14="http://schemas.microsoft.com/office/powerpoint/2010/main" xmlns="" val="588244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Ø"/>
            </a:pPr>
            <a:r>
              <a:rPr lang="en-GB" dirty="0" smtClean="0"/>
              <a:t>Infidelity</a:t>
            </a:r>
          </a:p>
          <a:p>
            <a:pPr>
              <a:buFont typeface="Wingdings" pitchFamily="2" charset="2"/>
              <a:buChar char="Ø"/>
            </a:pPr>
            <a:r>
              <a:rPr lang="en-GB" dirty="0" smtClean="0"/>
              <a:t>Communication</a:t>
            </a:r>
          </a:p>
          <a:p>
            <a:pPr>
              <a:buFont typeface="Wingdings" pitchFamily="2" charset="2"/>
              <a:buChar char="Ø"/>
            </a:pPr>
            <a:r>
              <a:rPr lang="en-GB" dirty="0" smtClean="0"/>
              <a:t>Lack of respect</a:t>
            </a:r>
          </a:p>
          <a:p>
            <a:pPr>
              <a:buFont typeface="Wingdings" pitchFamily="2" charset="2"/>
              <a:buChar char="Ø"/>
            </a:pPr>
            <a:r>
              <a:rPr lang="en-GB" dirty="0" smtClean="0"/>
              <a:t>Finance</a:t>
            </a:r>
          </a:p>
          <a:p>
            <a:pPr>
              <a:buFont typeface="Wingdings" pitchFamily="2" charset="2"/>
              <a:buChar char="Ø"/>
            </a:pPr>
            <a:r>
              <a:rPr lang="en-GB" dirty="0" smtClean="0"/>
              <a:t>Desire for authority</a:t>
            </a:r>
          </a:p>
          <a:p>
            <a:pPr>
              <a:buFont typeface="Wingdings" pitchFamily="2" charset="2"/>
              <a:buChar char="Ø"/>
            </a:pPr>
            <a:r>
              <a:rPr lang="en-GB" dirty="0" smtClean="0"/>
              <a:t>Lack of intimacy</a:t>
            </a:r>
          </a:p>
          <a:p>
            <a:pPr>
              <a:buFont typeface="Wingdings" pitchFamily="2" charset="2"/>
              <a:buChar char="Ø"/>
            </a:pPr>
            <a:r>
              <a:rPr lang="en-GB" dirty="0" smtClean="0"/>
              <a:t>Laziness</a:t>
            </a:r>
          </a:p>
          <a:p>
            <a:pPr>
              <a:buFont typeface="Wingdings" pitchFamily="2" charset="2"/>
              <a:buChar char="Ø"/>
            </a:pPr>
            <a:r>
              <a:rPr lang="en-GB" dirty="0" smtClean="0"/>
              <a:t>Trust issues</a:t>
            </a:r>
          </a:p>
          <a:p>
            <a:pPr>
              <a:buFont typeface="Wingdings" pitchFamily="2" charset="2"/>
              <a:buChar char="Ø"/>
            </a:pPr>
            <a:r>
              <a:rPr lang="en-GB" dirty="0" smtClean="0"/>
              <a:t>Negligence</a:t>
            </a:r>
          </a:p>
          <a:p>
            <a:pPr>
              <a:buFont typeface="Wingdings" pitchFamily="2" charset="2"/>
              <a:buChar char="Ø"/>
            </a:pPr>
            <a:r>
              <a:rPr lang="en-GB" dirty="0" smtClean="0"/>
              <a:t>Dishonesty</a:t>
            </a:r>
          </a:p>
          <a:p>
            <a:pPr marL="109728" indent="0">
              <a:buNone/>
            </a:pPr>
            <a:endParaRPr lang="en-GB" dirty="0"/>
          </a:p>
        </p:txBody>
      </p:sp>
      <p:sp>
        <p:nvSpPr>
          <p:cNvPr id="3" name="Title 2"/>
          <p:cNvSpPr>
            <a:spLocks noGrp="1"/>
          </p:cNvSpPr>
          <p:nvPr>
            <p:ph type="title"/>
          </p:nvPr>
        </p:nvSpPr>
        <p:spPr/>
        <p:txBody>
          <a:bodyPr/>
          <a:lstStyle/>
          <a:p>
            <a:r>
              <a:rPr lang="en-GB" dirty="0" smtClean="0">
                <a:solidFill>
                  <a:schemeClr val="tx1"/>
                </a:solidFill>
              </a:rPr>
              <a:t>Causes of divorce</a:t>
            </a:r>
            <a:endParaRPr lang="en-GB" dirty="0">
              <a:solidFill>
                <a:schemeClr val="tx1"/>
              </a:solidFill>
            </a:endParaRPr>
          </a:p>
        </p:txBody>
      </p:sp>
    </p:spTree>
    <p:extLst>
      <p:ext uri="{BB962C8B-B14F-4D97-AF65-F5344CB8AC3E}">
        <p14:creationId xmlns:p14="http://schemas.microsoft.com/office/powerpoint/2010/main" xmlns="" val="18160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en-GB" dirty="0" smtClean="0"/>
              <a:t>Effective prayer life (God first)</a:t>
            </a:r>
          </a:p>
          <a:p>
            <a:pPr>
              <a:buFont typeface="Wingdings" pitchFamily="2" charset="2"/>
              <a:buChar char="Ø"/>
            </a:pPr>
            <a:r>
              <a:rPr lang="en-GB" dirty="0" smtClean="0"/>
              <a:t>Effective communication</a:t>
            </a:r>
          </a:p>
          <a:p>
            <a:pPr>
              <a:buFont typeface="Wingdings" pitchFamily="2" charset="2"/>
              <a:buChar char="Ø"/>
            </a:pPr>
            <a:r>
              <a:rPr lang="en-GB" dirty="0" smtClean="0"/>
              <a:t>Transparency</a:t>
            </a:r>
          </a:p>
          <a:p>
            <a:pPr>
              <a:buFont typeface="Wingdings" pitchFamily="2" charset="2"/>
              <a:buChar char="Ø"/>
            </a:pPr>
            <a:r>
              <a:rPr lang="en-GB" dirty="0" smtClean="0"/>
              <a:t>Respect for each others feelings</a:t>
            </a:r>
          </a:p>
          <a:p>
            <a:pPr>
              <a:buFont typeface="Wingdings" pitchFamily="2" charset="2"/>
              <a:buChar char="Ø"/>
            </a:pPr>
            <a:r>
              <a:rPr lang="en-GB" dirty="0" smtClean="0"/>
              <a:t>Humility</a:t>
            </a:r>
          </a:p>
          <a:p>
            <a:pPr>
              <a:buFont typeface="Wingdings" pitchFamily="2" charset="2"/>
              <a:buChar char="Ø"/>
            </a:pPr>
            <a:r>
              <a:rPr lang="en-GB" dirty="0" smtClean="0"/>
              <a:t>Honesty</a:t>
            </a:r>
          </a:p>
          <a:p>
            <a:pPr>
              <a:buFont typeface="Wingdings" pitchFamily="2" charset="2"/>
              <a:buChar char="Ø"/>
            </a:pPr>
            <a:r>
              <a:rPr lang="en-GB" dirty="0" smtClean="0"/>
              <a:t>Faithfulness</a:t>
            </a:r>
          </a:p>
          <a:p>
            <a:pPr>
              <a:buFont typeface="Wingdings" pitchFamily="2" charset="2"/>
              <a:buChar char="Ø"/>
            </a:pPr>
            <a:r>
              <a:rPr lang="en-GB" dirty="0" smtClean="0"/>
              <a:t>Patience</a:t>
            </a:r>
          </a:p>
          <a:p>
            <a:pPr marL="109728" indent="0">
              <a:buNone/>
            </a:pPr>
            <a:endParaRPr lang="en-GB" dirty="0" smtClean="0"/>
          </a:p>
          <a:p>
            <a:pPr marL="109728" indent="0">
              <a:buNone/>
            </a:pPr>
            <a:endParaRPr lang="en-GB" dirty="0" smtClean="0"/>
          </a:p>
          <a:p>
            <a:pPr marL="109728" indent="0">
              <a:buNone/>
            </a:pPr>
            <a:endParaRPr lang="en-GB" dirty="0"/>
          </a:p>
        </p:txBody>
      </p:sp>
      <p:sp>
        <p:nvSpPr>
          <p:cNvPr id="3" name="Title 2"/>
          <p:cNvSpPr>
            <a:spLocks noGrp="1"/>
          </p:cNvSpPr>
          <p:nvPr>
            <p:ph type="title"/>
          </p:nvPr>
        </p:nvSpPr>
        <p:spPr/>
        <p:txBody>
          <a:bodyPr/>
          <a:lstStyle/>
          <a:p>
            <a:r>
              <a:rPr lang="en-GB" dirty="0" smtClean="0"/>
              <a:t>Ways To Avoid Divorce</a:t>
            </a:r>
            <a:endParaRPr lang="en-GB" dirty="0"/>
          </a:p>
        </p:txBody>
      </p:sp>
    </p:spTree>
    <p:extLst>
      <p:ext uri="{BB962C8B-B14F-4D97-AF65-F5344CB8AC3E}">
        <p14:creationId xmlns:p14="http://schemas.microsoft.com/office/powerpoint/2010/main" xmlns="" val="136052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GB" sz="1800" dirty="0" smtClean="0"/>
              <a:t>For I hate divorce, say the Lord God of Israel, and covering one’s garment  with violence says the Lord of hosts. (Mal 2:16, Matt 19:5-6)</a:t>
            </a:r>
          </a:p>
          <a:p>
            <a:pPr>
              <a:buFont typeface="Wingdings" pitchFamily="2" charset="2"/>
              <a:buChar char="Ø"/>
            </a:pPr>
            <a:r>
              <a:rPr lang="en-GB" sz="1800" dirty="0" smtClean="0"/>
              <a:t>Divorce is equated to faithlessness. (Mal 2:15, Rom 1:17, Heb 10:38-39)</a:t>
            </a:r>
          </a:p>
          <a:p>
            <a:pPr>
              <a:buFont typeface="Wingdings" pitchFamily="2" charset="2"/>
              <a:buChar char="Ø"/>
            </a:pPr>
            <a:r>
              <a:rPr lang="en-GB" sz="1800" dirty="0" smtClean="0"/>
              <a:t>Marriage relationship is a covenant witnessed by God that must not be broken. God hates covenant breakers. (Mal 2:14, Eph 5:25)</a:t>
            </a:r>
          </a:p>
          <a:p>
            <a:pPr>
              <a:buFont typeface="Wingdings" pitchFamily="2" charset="2"/>
              <a:buChar char="Ø"/>
            </a:pPr>
            <a:r>
              <a:rPr lang="en-GB" sz="1800" dirty="0" smtClean="0"/>
              <a:t>God makes husband and wife to be one. (Mal 2:15, Gen 2:23-24, Eph 5:28-31)</a:t>
            </a:r>
          </a:p>
          <a:p>
            <a:pPr>
              <a:buFont typeface="Wingdings" pitchFamily="2" charset="2"/>
              <a:buChar char="Ø"/>
            </a:pPr>
            <a:r>
              <a:rPr lang="en-GB" sz="1800" dirty="0" smtClean="0"/>
              <a:t>Divorce affects the children; “Godly Seeds”. this would make parents accountable on the day of judgement if any one of them go astray. (Matt 18:6) </a:t>
            </a:r>
            <a:endParaRPr lang="en-GB" sz="1800" dirty="0"/>
          </a:p>
        </p:txBody>
      </p:sp>
      <p:sp>
        <p:nvSpPr>
          <p:cNvPr id="2" name="Title 1"/>
          <p:cNvSpPr>
            <a:spLocks noGrp="1"/>
          </p:cNvSpPr>
          <p:nvPr>
            <p:ph type="title"/>
          </p:nvPr>
        </p:nvSpPr>
        <p:spPr/>
        <p:txBody>
          <a:bodyPr/>
          <a:lstStyle/>
          <a:p>
            <a:r>
              <a:rPr lang="en-GB" dirty="0" smtClean="0">
                <a:solidFill>
                  <a:schemeClr val="tx1"/>
                </a:solidFill>
              </a:rPr>
              <a:t>Prophet Malachi on Divorce</a:t>
            </a:r>
            <a:endParaRPr lang="en-GB" dirty="0">
              <a:solidFill>
                <a:schemeClr val="tx1"/>
              </a:solidFill>
            </a:endParaRPr>
          </a:p>
        </p:txBody>
      </p:sp>
    </p:spTree>
    <p:extLst>
      <p:ext uri="{BB962C8B-B14F-4D97-AF65-F5344CB8AC3E}">
        <p14:creationId xmlns:p14="http://schemas.microsoft.com/office/powerpoint/2010/main" xmlns="" val="59140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481328"/>
            <a:ext cx="8856984" cy="4525963"/>
          </a:xfrm>
        </p:spPr>
        <p:txBody>
          <a:bodyPr>
            <a:normAutofit fontScale="85000" lnSpcReduction="10000"/>
          </a:bodyPr>
          <a:lstStyle/>
          <a:p>
            <a:pPr>
              <a:buFont typeface="Wingdings" pitchFamily="2" charset="2"/>
              <a:buChar char="Ø"/>
            </a:pPr>
            <a:r>
              <a:rPr lang="en-GB" dirty="0" smtClean="0"/>
              <a:t>God in the beginning established marriage as a man and a woman being united in a covenant or bond so strong that the two actually become one flesh. (Mk10:8, Matt 19:6)</a:t>
            </a:r>
          </a:p>
          <a:p>
            <a:pPr marL="109728" indent="0">
              <a:buNone/>
            </a:pPr>
            <a:endParaRPr lang="en-GB" dirty="0" smtClean="0"/>
          </a:p>
          <a:p>
            <a:pPr>
              <a:buFont typeface="Wingdings" pitchFamily="2" charset="2"/>
              <a:buChar char="Ø"/>
            </a:pPr>
            <a:r>
              <a:rPr lang="en-GB" dirty="0" smtClean="0"/>
              <a:t>Jesus said Moses allowed or tolerated divorce because of hardness of heart but did not sanction it. (Matt 19:8)  </a:t>
            </a:r>
          </a:p>
          <a:p>
            <a:pPr marL="109728" indent="0">
              <a:buNone/>
            </a:pPr>
            <a:endParaRPr lang="en-GB" dirty="0" smtClean="0"/>
          </a:p>
          <a:p>
            <a:pPr>
              <a:buFont typeface="Wingdings" pitchFamily="2" charset="2"/>
              <a:buChar char="Ø"/>
            </a:pPr>
            <a:r>
              <a:rPr lang="en-GB" dirty="0" smtClean="0"/>
              <a:t>God himself joins together a man and a woman in marriage and no human being has the right to separate whatsoever </a:t>
            </a:r>
            <a:r>
              <a:rPr lang="en-GB" dirty="0"/>
              <a:t>G</a:t>
            </a:r>
            <a:r>
              <a:rPr lang="en-GB" dirty="0" smtClean="0"/>
              <a:t>od joined (Mk 10:7-9, Matt 19:5-6)</a:t>
            </a:r>
          </a:p>
          <a:p>
            <a:pPr marL="109728" indent="0">
              <a:buNone/>
            </a:pPr>
            <a:endParaRPr lang="en-GB" dirty="0" smtClean="0"/>
          </a:p>
          <a:p>
            <a:pPr marL="109728" indent="0">
              <a:buNone/>
            </a:pPr>
            <a:r>
              <a:rPr lang="en-GB" dirty="0" smtClean="0"/>
              <a:t>                                                    </a:t>
            </a:r>
          </a:p>
          <a:p>
            <a:pPr marL="109728" indent="0">
              <a:buNone/>
            </a:pPr>
            <a:endParaRPr lang="en-GB" dirty="0"/>
          </a:p>
        </p:txBody>
      </p:sp>
      <p:sp>
        <p:nvSpPr>
          <p:cNvPr id="3" name="Title 2"/>
          <p:cNvSpPr>
            <a:spLocks noGrp="1"/>
          </p:cNvSpPr>
          <p:nvPr>
            <p:ph type="title"/>
          </p:nvPr>
        </p:nvSpPr>
        <p:spPr>
          <a:xfrm>
            <a:off x="323528" y="274638"/>
            <a:ext cx="8568952" cy="1143000"/>
          </a:xfrm>
        </p:spPr>
        <p:txBody>
          <a:bodyPr>
            <a:normAutofit/>
          </a:bodyPr>
          <a:lstStyle/>
          <a:p>
            <a:r>
              <a:rPr lang="en-GB" dirty="0" smtClean="0">
                <a:solidFill>
                  <a:schemeClr val="tx1"/>
                </a:solidFill>
              </a:rPr>
              <a:t>Jesus Christ On Divorce </a:t>
            </a:r>
            <a:r>
              <a:rPr lang="en-GB" sz="2400" dirty="0" smtClean="0">
                <a:solidFill>
                  <a:schemeClr val="tx1"/>
                </a:solidFill>
              </a:rPr>
              <a:t>(Matt 19:3-12)</a:t>
            </a:r>
            <a:endParaRPr lang="en-GB" sz="2400" dirty="0">
              <a:solidFill>
                <a:schemeClr val="tx1"/>
              </a:solidFill>
            </a:endParaRPr>
          </a:p>
        </p:txBody>
      </p:sp>
    </p:spTree>
    <p:extLst>
      <p:ext uri="{BB962C8B-B14F-4D97-AF65-F5344CB8AC3E}">
        <p14:creationId xmlns:p14="http://schemas.microsoft.com/office/powerpoint/2010/main" xmlns="" val="398668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044016"/>
          </a:xfrm>
        </p:spPr>
        <p:txBody>
          <a:bodyPr>
            <a:normAutofit fontScale="77500" lnSpcReduction="20000"/>
          </a:bodyPr>
          <a:lstStyle/>
          <a:p>
            <a:pPr marL="109728" indent="0">
              <a:buNone/>
            </a:pPr>
            <a:r>
              <a:rPr lang="en-GB" dirty="0" smtClean="0"/>
              <a:t>Marriage to a divorcee is living in the sin of adultery (</a:t>
            </a:r>
            <a:r>
              <a:rPr lang="en-GB" dirty="0" err="1" smtClean="0"/>
              <a:t>Lk</a:t>
            </a:r>
            <a:r>
              <a:rPr lang="en-GB" dirty="0" smtClean="0"/>
              <a:t> 16:18, Matt 5:32)</a:t>
            </a:r>
          </a:p>
          <a:p>
            <a:pPr marL="109728" indent="0">
              <a:buNone/>
            </a:pPr>
            <a:endParaRPr lang="en-GB" dirty="0" smtClean="0"/>
          </a:p>
          <a:p>
            <a:pPr marL="109728" indent="0">
              <a:buNone/>
            </a:pPr>
            <a:r>
              <a:rPr lang="en-GB" dirty="0" smtClean="0"/>
              <a:t>Divorce on any ground except fornication means you will be making your spouse to live in adultery if such spouse remarries. (Matt 5:32, 19:9)</a:t>
            </a:r>
          </a:p>
          <a:p>
            <a:pPr marL="109728" indent="0">
              <a:buNone/>
            </a:pPr>
            <a:endParaRPr lang="en-GB" dirty="0" smtClean="0"/>
          </a:p>
          <a:p>
            <a:pPr marL="109728" indent="0">
              <a:buNone/>
            </a:pPr>
            <a:r>
              <a:rPr lang="en-GB" dirty="0" smtClean="0"/>
              <a:t>Also remarrying after divorce is a violation of ones’ covenant of fidelity to the previous spouse which should not be broken as long as your partner is alive. (Mk 10:11)</a:t>
            </a:r>
          </a:p>
          <a:p>
            <a:pPr marL="109728" indent="0">
              <a:buNone/>
            </a:pPr>
            <a:endParaRPr lang="en-GB" dirty="0" smtClean="0"/>
          </a:p>
          <a:p>
            <a:pPr marL="109728" indent="0">
              <a:buNone/>
            </a:pPr>
            <a:r>
              <a:rPr lang="en-GB" dirty="0" smtClean="0"/>
              <a:t>Jesus Christ taught the disciples about sin of adultery as one of the evil consequences of anyone that divorces and remarries.</a:t>
            </a:r>
          </a:p>
          <a:p>
            <a:pPr marL="109728" indent="0">
              <a:buNone/>
            </a:pPr>
            <a:endParaRPr lang="en-GB" dirty="0" smtClean="0"/>
          </a:p>
          <a:p>
            <a:pPr marL="109728" indent="0">
              <a:buNone/>
            </a:pPr>
            <a:r>
              <a:rPr lang="en-GB" dirty="0" smtClean="0"/>
              <a:t>Adultery was not the reason for legal divorce neither among the </a:t>
            </a:r>
            <a:r>
              <a:rPr lang="en-GB" dirty="0"/>
              <a:t>J</a:t>
            </a:r>
            <a:r>
              <a:rPr lang="en-GB" dirty="0" smtClean="0"/>
              <a:t>ews nor at the time of Moses. (</a:t>
            </a:r>
            <a:r>
              <a:rPr lang="en-GB" dirty="0" err="1" smtClean="0"/>
              <a:t>Deut</a:t>
            </a:r>
            <a:r>
              <a:rPr lang="en-GB" dirty="0" smtClean="0"/>
              <a:t> 22:22-24)</a:t>
            </a:r>
          </a:p>
          <a:p>
            <a:pPr marL="109728" indent="0">
              <a:buNone/>
            </a:pPr>
            <a:endParaRPr lang="en-GB" dirty="0" smtClean="0"/>
          </a:p>
          <a:p>
            <a:pPr marL="109728" indent="0">
              <a:buNone/>
            </a:pPr>
            <a:endParaRPr lang="en-GB" dirty="0"/>
          </a:p>
        </p:txBody>
      </p:sp>
      <p:sp>
        <p:nvSpPr>
          <p:cNvPr id="3" name="Title 2"/>
          <p:cNvSpPr>
            <a:spLocks noGrp="1"/>
          </p:cNvSpPr>
          <p:nvPr>
            <p:ph type="title"/>
          </p:nvPr>
        </p:nvSpPr>
        <p:spPr/>
        <p:txBody>
          <a:bodyPr>
            <a:normAutofit/>
          </a:bodyPr>
          <a:lstStyle/>
          <a:p>
            <a:r>
              <a:rPr lang="en-GB" dirty="0" smtClean="0"/>
              <a:t>Jesus Christ And The Disciple </a:t>
            </a:r>
            <a:r>
              <a:rPr lang="en-GB" sz="2000" dirty="0" smtClean="0"/>
              <a:t>(Mk 10:10-12, Matt 19:9-12)</a:t>
            </a:r>
            <a:endParaRPr lang="en-GB" sz="2000" dirty="0"/>
          </a:p>
        </p:txBody>
      </p:sp>
    </p:spTree>
    <p:extLst>
      <p:ext uri="{BB962C8B-B14F-4D97-AF65-F5344CB8AC3E}">
        <p14:creationId xmlns:p14="http://schemas.microsoft.com/office/powerpoint/2010/main" xmlns="" val="229678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rot="21600000">
            <a:off x="457200" y="1481328"/>
            <a:ext cx="8229600" cy="4525963"/>
          </a:xfrm>
        </p:spPr>
        <p:txBody>
          <a:bodyPr>
            <a:normAutofit fontScale="70000" lnSpcReduction="20000"/>
          </a:bodyPr>
          <a:lstStyle/>
          <a:p>
            <a:pPr marL="109728" indent="0">
              <a:buNone/>
            </a:pPr>
            <a:endParaRPr lang="en-GB" dirty="0"/>
          </a:p>
          <a:p>
            <a:pPr marL="109728" indent="0">
              <a:buNone/>
            </a:pPr>
            <a:r>
              <a:rPr lang="en-GB" dirty="0"/>
              <a:t>During the life time of Jesus Christ, the punishment for the sin of fornication or adultery was death among the Jews.(</a:t>
            </a:r>
            <a:r>
              <a:rPr lang="en-GB" dirty="0" err="1"/>
              <a:t>Jn</a:t>
            </a:r>
            <a:r>
              <a:rPr lang="en-GB" dirty="0"/>
              <a:t> 8:3-5) therefore the spouse whose partner commits the sin of adultery or fornication was condemned to be stoned to death thereby releasing the living one from the contract of marriage.</a:t>
            </a:r>
          </a:p>
          <a:p>
            <a:pPr marL="109728" indent="0">
              <a:buNone/>
            </a:pPr>
            <a:endParaRPr lang="en-GB" dirty="0"/>
          </a:p>
          <a:p>
            <a:pPr marL="109728" indent="0">
              <a:buNone/>
            </a:pPr>
            <a:r>
              <a:rPr lang="en-GB" dirty="0"/>
              <a:t>Divorce does not break nor destroy the bond formed by God between a man and a woman that enter into marriage covenant. (1Cor7:39)</a:t>
            </a:r>
          </a:p>
          <a:p>
            <a:pPr marL="109728" indent="0">
              <a:buNone/>
            </a:pPr>
            <a:endParaRPr lang="en-GB" dirty="0"/>
          </a:p>
          <a:p>
            <a:pPr marL="109728" indent="0">
              <a:buNone/>
            </a:pPr>
            <a:r>
              <a:rPr lang="en-GB" dirty="0"/>
              <a:t>Jesus </a:t>
            </a:r>
            <a:r>
              <a:rPr lang="en-GB" dirty="0" err="1"/>
              <a:t>demostrated</a:t>
            </a:r>
            <a:r>
              <a:rPr lang="en-GB" dirty="0"/>
              <a:t> that God hates divorce and not the divorcee when he showed  care and compassion to the Samarian woman at the well of Jacob. She divorced and remarried five times. (</a:t>
            </a:r>
            <a:r>
              <a:rPr lang="en-GB" dirty="0" err="1"/>
              <a:t>Jn</a:t>
            </a:r>
            <a:r>
              <a:rPr lang="en-GB" dirty="0"/>
              <a:t> 4:16-18) likewise  </a:t>
            </a:r>
            <a:r>
              <a:rPr lang="en-GB" dirty="0" err="1"/>
              <a:t>christains</a:t>
            </a:r>
            <a:r>
              <a:rPr lang="en-GB" dirty="0"/>
              <a:t> should be compassionate and caring towards those going through the </a:t>
            </a:r>
            <a:r>
              <a:rPr lang="en-GB" dirty="0" err="1"/>
              <a:t>truama</a:t>
            </a:r>
            <a:r>
              <a:rPr lang="en-GB" dirty="0"/>
              <a:t> and pains of divorce.</a:t>
            </a:r>
          </a:p>
          <a:p>
            <a:pPr marL="109728" indent="0">
              <a:buNone/>
            </a:pPr>
            <a:endParaRPr lang="en-GB" dirty="0"/>
          </a:p>
          <a:p>
            <a:pPr marL="109728" indent="0">
              <a:buNone/>
            </a:pPr>
            <a:endParaRPr lang="en-GB" dirty="0"/>
          </a:p>
        </p:txBody>
      </p:sp>
      <p:sp>
        <p:nvSpPr>
          <p:cNvPr id="3" name="Title 2"/>
          <p:cNvSpPr>
            <a:spLocks noGrp="1"/>
          </p:cNvSpPr>
          <p:nvPr>
            <p:ph type="title"/>
          </p:nvPr>
        </p:nvSpPr>
        <p:spPr/>
        <p:txBody>
          <a:bodyPr/>
          <a:lstStyle/>
          <a:p>
            <a:r>
              <a:rPr lang="en-GB" dirty="0"/>
              <a:t>Jesus Christ And The Disciple </a:t>
            </a:r>
            <a:r>
              <a:rPr lang="en-GB" sz="2000" dirty="0"/>
              <a:t>(Mk 10:10-12, Matt 19:9-12)</a:t>
            </a:r>
            <a:endParaRPr lang="en-GB" dirty="0"/>
          </a:p>
        </p:txBody>
      </p:sp>
    </p:spTree>
    <p:extLst>
      <p:ext uri="{BB962C8B-B14F-4D97-AF65-F5344CB8AC3E}">
        <p14:creationId xmlns:p14="http://schemas.microsoft.com/office/powerpoint/2010/main" xmlns="" val="33332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2736304"/>
          </a:xfrm>
        </p:spPr>
        <p:txBody>
          <a:bodyPr>
            <a:normAutofit fontScale="90000"/>
          </a:bodyPr>
          <a:lstStyle/>
          <a:p>
            <a:r>
              <a:rPr lang="en-GB" dirty="0" smtClean="0">
                <a:solidFill>
                  <a:schemeClr val="tx1"/>
                </a:solidFill>
              </a:rPr>
              <a:t>Syndicate activity</a:t>
            </a:r>
            <a:br>
              <a:rPr lang="en-GB" dirty="0" smtClean="0">
                <a:solidFill>
                  <a:schemeClr val="tx1"/>
                </a:solidFill>
              </a:rPr>
            </a:br>
            <a:r>
              <a:rPr lang="en-GB" dirty="0">
                <a:solidFill>
                  <a:schemeClr val="tx1"/>
                </a:solidFill>
              </a:rPr>
              <a:t/>
            </a:r>
            <a:br>
              <a:rPr lang="en-GB" dirty="0">
                <a:solidFill>
                  <a:schemeClr val="tx1"/>
                </a:solidFill>
              </a:rPr>
            </a:br>
            <a:r>
              <a:rPr lang="en-GB" sz="2000" dirty="0">
                <a:solidFill>
                  <a:schemeClr val="tx1"/>
                </a:solidFill>
              </a:rPr>
              <a:t>Make a list of what you think are the </a:t>
            </a:r>
            <a:r>
              <a:rPr lang="en-GB" sz="2000" dirty="0" smtClean="0">
                <a:solidFill>
                  <a:schemeClr val="tx1"/>
                </a:solidFill>
              </a:rPr>
              <a:t>evil effects of divorce on men and women.</a:t>
            </a:r>
            <a:r>
              <a:rPr lang="en-GB" dirty="0">
                <a:solidFill>
                  <a:schemeClr val="tx1"/>
                </a:solidFill>
              </a:rPr>
              <a:t/>
            </a:r>
            <a:br>
              <a:rPr lang="en-GB" dirty="0">
                <a:solidFill>
                  <a:schemeClr val="tx1"/>
                </a:solidFill>
              </a:rPr>
            </a:br>
            <a:r>
              <a:rPr lang="en-GB" dirty="0" smtClean="0">
                <a:solidFill>
                  <a:schemeClr val="tx1"/>
                </a:solidFill>
              </a:rPr>
              <a:t/>
            </a:r>
            <a:br>
              <a:rPr lang="en-GB" dirty="0" smtClean="0">
                <a:solidFill>
                  <a:schemeClr val="tx1"/>
                </a:solidFill>
              </a:rPr>
            </a:br>
            <a:endParaRPr lang="en-GB" dirty="0">
              <a:solidFill>
                <a:schemeClr val="tx1"/>
              </a:solidFill>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23528" y="2276872"/>
            <a:ext cx="8496944" cy="4464496"/>
          </a:xfrm>
        </p:spPr>
      </p:pic>
    </p:spTree>
    <p:extLst>
      <p:ext uri="{BB962C8B-B14F-4D97-AF65-F5344CB8AC3E}">
        <p14:creationId xmlns:p14="http://schemas.microsoft.com/office/powerpoint/2010/main" xmlns="" val="2114561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endParaRPr lang="en-GB" dirty="0" smtClean="0"/>
          </a:p>
          <a:p>
            <a:pPr marL="109728" indent="0">
              <a:buNone/>
            </a:pPr>
            <a:r>
              <a:rPr lang="en-GB" dirty="0" smtClean="0"/>
              <a:t>Social</a:t>
            </a:r>
          </a:p>
          <a:p>
            <a:pPr marL="109728" indent="0">
              <a:buNone/>
            </a:pPr>
            <a:r>
              <a:rPr lang="en-GB" dirty="0" smtClean="0"/>
              <a:t>Financial</a:t>
            </a:r>
          </a:p>
          <a:p>
            <a:pPr marL="109728" indent="0">
              <a:buNone/>
            </a:pPr>
            <a:r>
              <a:rPr lang="en-GB" sz="2800" dirty="0" smtClean="0"/>
              <a:t>Depression</a:t>
            </a:r>
          </a:p>
          <a:p>
            <a:pPr marL="109728" indent="0">
              <a:buNone/>
            </a:pPr>
            <a:r>
              <a:rPr lang="en-GB" sz="2800" dirty="0" smtClean="0"/>
              <a:t>Sadness</a:t>
            </a:r>
          </a:p>
          <a:p>
            <a:pPr marL="109728" indent="0">
              <a:buNone/>
            </a:pPr>
            <a:r>
              <a:rPr lang="en-GB" sz="2800" dirty="0" smtClean="0"/>
              <a:t>Isolation</a:t>
            </a:r>
          </a:p>
          <a:p>
            <a:pPr marL="109728" indent="0">
              <a:buNone/>
            </a:pPr>
            <a:r>
              <a:rPr lang="en-GB" sz="2800" dirty="0" smtClean="0"/>
              <a:t>Anger</a:t>
            </a:r>
          </a:p>
          <a:p>
            <a:pPr marL="109728" indent="0">
              <a:buNone/>
            </a:pPr>
            <a:r>
              <a:rPr lang="en-GB" sz="2800" dirty="0" smtClean="0"/>
              <a:t>Frustration</a:t>
            </a:r>
          </a:p>
          <a:p>
            <a:pPr marL="109728" indent="0">
              <a:buNone/>
            </a:pPr>
            <a:r>
              <a:rPr lang="en-GB" sz="2800" dirty="0" smtClean="0"/>
              <a:t>Health</a:t>
            </a:r>
          </a:p>
          <a:p>
            <a:pPr marL="109728" indent="0">
              <a:buNone/>
            </a:pPr>
            <a:r>
              <a:rPr lang="en-GB" sz="2800" dirty="0">
                <a:solidFill>
                  <a:prstClr val="black"/>
                </a:solidFill>
              </a:rPr>
              <a:t>Alcohol/Drugs. </a:t>
            </a:r>
            <a:endParaRPr lang="en-GB" sz="2800" dirty="0" smtClean="0"/>
          </a:p>
          <a:p>
            <a:pPr marL="109728" indent="0">
              <a:buNone/>
            </a:pPr>
            <a:r>
              <a:rPr lang="en-GB" sz="2800" dirty="0"/>
              <a:t/>
            </a:r>
            <a:br>
              <a:rPr lang="en-GB" sz="2800" dirty="0"/>
            </a:br>
            <a:endParaRPr lang="en-GB" dirty="0" smtClean="0"/>
          </a:p>
          <a:p>
            <a:pPr marL="109728" indent="0">
              <a:buNone/>
            </a:pPr>
            <a:endParaRPr lang="en-GB" dirty="0"/>
          </a:p>
        </p:txBody>
      </p:sp>
      <p:sp>
        <p:nvSpPr>
          <p:cNvPr id="3" name="Title 2"/>
          <p:cNvSpPr>
            <a:spLocks noGrp="1"/>
          </p:cNvSpPr>
          <p:nvPr>
            <p:ph type="title"/>
          </p:nvPr>
        </p:nvSpPr>
        <p:spPr/>
        <p:txBody>
          <a:bodyPr/>
          <a:lstStyle/>
          <a:p>
            <a:r>
              <a:rPr lang="en-GB" dirty="0" smtClean="0"/>
              <a:t>Effects of Divorce</a:t>
            </a:r>
            <a:endParaRPr lang="en-GB" dirty="0"/>
          </a:p>
        </p:txBody>
      </p:sp>
    </p:spTree>
    <p:extLst>
      <p:ext uri="{BB962C8B-B14F-4D97-AF65-F5344CB8AC3E}">
        <p14:creationId xmlns:p14="http://schemas.microsoft.com/office/powerpoint/2010/main" xmlns="" val="415297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475656" y="1268760"/>
            <a:ext cx="6264696" cy="5400600"/>
          </a:xfrm>
        </p:spPr>
      </p:pic>
      <p:sp>
        <p:nvSpPr>
          <p:cNvPr id="3" name="Title 2"/>
          <p:cNvSpPr>
            <a:spLocks noGrp="1"/>
          </p:cNvSpPr>
          <p:nvPr>
            <p:ph type="title"/>
          </p:nvPr>
        </p:nvSpPr>
        <p:spPr/>
        <p:txBody>
          <a:bodyPr/>
          <a:lstStyle/>
          <a:p>
            <a:pPr algn="ctr"/>
            <a:r>
              <a:rPr lang="en-GB" dirty="0" smtClean="0"/>
              <a:t>QUESTIONS</a:t>
            </a:r>
            <a:endParaRPr lang="en-GB" dirty="0"/>
          </a:p>
        </p:txBody>
      </p:sp>
    </p:spTree>
    <p:extLst>
      <p:ext uri="{BB962C8B-B14F-4D97-AF65-F5344CB8AC3E}">
        <p14:creationId xmlns:p14="http://schemas.microsoft.com/office/powerpoint/2010/main" xmlns="" val="7512290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683568" y="2708920"/>
            <a:ext cx="7560840" cy="3888432"/>
          </a:xfrm>
        </p:spPr>
      </p:pic>
      <p:sp>
        <p:nvSpPr>
          <p:cNvPr id="2" name="Title 1"/>
          <p:cNvSpPr>
            <a:spLocks noGrp="1"/>
          </p:cNvSpPr>
          <p:nvPr>
            <p:ph type="title"/>
          </p:nvPr>
        </p:nvSpPr>
        <p:spPr>
          <a:xfrm>
            <a:off x="457200" y="274638"/>
            <a:ext cx="8229600" cy="1858218"/>
          </a:xfrm>
        </p:spPr>
        <p:txBody>
          <a:bodyPr>
            <a:normAutofit fontScale="90000"/>
          </a:bodyPr>
          <a:lstStyle/>
          <a:p>
            <a:r>
              <a:rPr lang="en-GB" dirty="0" smtClean="0">
                <a:solidFill>
                  <a:schemeClr val="tx1"/>
                </a:solidFill>
              </a:rPr>
              <a:t>Summary </a:t>
            </a:r>
            <a:br>
              <a:rPr lang="en-GB" dirty="0" smtClean="0">
                <a:solidFill>
                  <a:schemeClr val="tx1"/>
                </a:solidFill>
              </a:rPr>
            </a:br>
            <a:r>
              <a:rPr lang="en-GB" sz="2000" dirty="0" smtClean="0">
                <a:solidFill>
                  <a:schemeClr val="tx1"/>
                </a:solidFill>
              </a:rPr>
              <a:t>Marriage relationship is a covenant with God as a witness. This must not be broken, God hates divorce. Moses did not institute divorce, his permission did not alter Gods original plan for marriage to be a sacred and permanent covenant. Death is the only thing </a:t>
            </a:r>
            <a:r>
              <a:rPr lang="en-GB" sz="2000" smtClean="0">
                <a:solidFill>
                  <a:schemeClr val="tx1"/>
                </a:solidFill>
              </a:rPr>
              <a:t>that </a:t>
            </a:r>
            <a:r>
              <a:rPr lang="en-GB" sz="2000" smtClean="0">
                <a:solidFill>
                  <a:schemeClr val="tx1"/>
                </a:solidFill>
              </a:rPr>
              <a:t>releases </a:t>
            </a:r>
            <a:r>
              <a:rPr lang="en-GB" sz="2000" dirty="0" smtClean="0">
                <a:solidFill>
                  <a:schemeClr val="tx1"/>
                </a:solidFill>
              </a:rPr>
              <a:t>a person from the contract of marriage. </a:t>
            </a:r>
            <a:endParaRPr lang="en-GB" sz="2000" dirty="0">
              <a:solidFill>
                <a:schemeClr val="tx1"/>
              </a:solidFill>
            </a:endParaRPr>
          </a:p>
        </p:txBody>
      </p:sp>
    </p:spTree>
    <p:extLst>
      <p:ext uri="{BB962C8B-B14F-4D97-AF65-F5344CB8AC3E}">
        <p14:creationId xmlns:p14="http://schemas.microsoft.com/office/powerpoint/2010/main" xmlns="" val="385279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1043</TotalTime>
  <Words>923</Words>
  <Application>Microsoft Office PowerPoint</Application>
  <PresentationFormat>On-screen Show (4:3)</PresentationFormat>
  <Paragraphs>181</Paragraphs>
  <Slides>21</Slides>
  <Notes>10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Victory Centre Swindon Sunday School 12 May 2013 </vt:lpstr>
      <vt:lpstr>The Tragedy Of Eden (Part1)</vt:lpstr>
      <vt:lpstr>                     To teach and educate every church member about divorce and re-marriage as presented in the scripture without confusion or compromise.   </vt:lpstr>
      <vt:lpstr>Objective</vt:lpstr>
      <vt:lpstr>Bible Passage  </vt:lpstr>
      <vt:lpstr>Memory Verse</vt:lpstr>
      <vt:lpstr>  LESSON OUTLINE  </vt:lpstr>
      <vt:lpstr>  This was the location  of the greatest love experiment God performed on man and woman. The product is sweet marriage but today, all over the world even among Christians, Eden is bewitched with the tragedy of SEPERATION AND DIVORCE. Gen 2:18, 3:16, Malachi 2-16</vt:lpstr>
      <vt:lpstr>Slide 9</vt:lpstr>
      <vt:lpstr>Prophet Moses On Divorce</vt:lpstr>
      <vt:lpstr>Syndicate activity  Make a list of what you think are the causes of divorce, what ways can these be avoided?  </vt:lpstr>
      <vt:lpstr>Causes of divorce</vt:lpstr>
      <vt:lpstr>Ways To Avoid Divorce</vt:lpstr>
      <vt:lpstr>Prophet Malachi on Divorce</vt:lpstr>
      <vt:lpstr>Jesus Christ On Divorce (Matt 19:3-12)</vt:lpstr>
      <vt:lpstr>Jesus Christ And The Disciple (Mk 10:10-12, Matt 19:9-12)</vt:lpstr>
      <vt:lpstr>Jesus Christ And The Disciple (Mk 10:10-12, Matt 19:9-12)</vt:lpstr>
      <vt:lpstr>Syndicate activity  Make a list of what you think are the evil effects of divorce on men and women.  </vt:lpstr>
      <vt:lpstr>Effects of Divorce</vt:lpstr>
      <vt:lpstr>QUESTIONS</vt:lpstr>
      <vt:lpstr>Summary  Marriage relationship is a covenant with God as a witness. This must not be broken, God hates divorce. Moses did not institute divorce, his permission did not alter Gods original plan for marriage to be a sacred and permanent covenant. Death is the only thing that releases a person from the contract of marriage.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Victory Centre Swindon Sunday School 12 May 2013</dc:title>
  <dc:creator>alex</dc:creator>
  <cp:lastModifiedBy>Edith</cp:lastModifiedBy>
  <cp:revision>68</cp:revision>
  <dcterms:created xsi:type="dcterms:W3CDTF">2013-05-10T22:04:29Z</dcterms:created>
  <dcterms:modified xsi:type="dcterms:W3CDTF">2013-06-24T23:16:15Z</dcterms:modified>
</cp:coreProperties>
</file>