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Override PartName="/ppt/theme/themeOverride4.xml" ContentType="application/vnd.openxmlformats-officedocument.themeOverride+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86" r:id="rId1"/>
  </p:sldMasterIdLst>
  <p:notesMasterIdLst>
    <p:notesMasterId r:id="rId20"/>
  </p:notesMasterIdLst>
  <p:sldIdLst>
    <p:sldId id="309" r:id="rId2"/>
    <p:sldId id="319" r:id="rId3"/>
    <p:sldId id="335" r:id="rId4"/>
    <p:sldId id="346" r:id="rId5"/>
    <p:sldId id="336" r:id="rId6"/>
    <p:sldId id="340" r:id="rId7"/>
    <p:sldId id="339" r:id="rId8"/>
    <p:sldId id="347" r:id="rId9"/>
    <p:sldId id="338" r:id="rId10"/>
    <p:sldId id="351" r:id="rId11"/>
    <p:sldId id="337" r:id="rId12"/>
    <p:sldId id="348" r:id="rId13"/>
    <p:sldId id="341" r:id="rId14"/>
    <p:sldId id="349" r:id="rId15"/>
    <p:sldId id="344" r:id="rId16"/>
    <p:sldId id="345" r:id="rId17"/>
    <p:sldId id="343" r:id="rId18"/>
    <p:sldId id="295"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CC"/>
    <a:srgbClr val="FF6600"/>
    <a:srgbClr val="00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46" autoAdjust="0"/>
    <p:restoredTop sz="94660"/>
  </p:normalViewPr>
  <p:slideViewPr>
    <p:cSldViewPr>
      <p:cViewPr>
        <p:scale>
          <a:sx n="94" d="100"/>
          <a:sy n="94" d="100"/>
        </p:scale>
        <p:origin x="-876" y="3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225B229-A243-4999-A050-C8E9C6C0A82A}" type="datetimeFigureOut">
              <a:rPr lang="en-GB"/>
              <a:pPr>
                <a:defRPr/>
              </a:pPr>
              <a:t>14/05/2014</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5919F67-D4AD-46EF-A931-50A4255861FD}" type="slidenum">
              <a:rPr lang="en-GB"/>
              <a:pPr>
                <a:defRPr/>
              </a:pPr>
              <a:t>‹#›</a:t>
            </a:fld>
            <a:endParaRPr lang="en-GB"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D635AF7-64FB-467B-9138-ED35F535AEF0}" type="slidenum">
              <a:rPr lang="en-GB" altLang="en-US" smtClean="0"/>
              <a:pPr/>
              <a:t>1</a:t>
            </a:fld>
            <a:endParaRPr lang="en-GB"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DDEEE61-A499-4811-9531-A59B0D34A7C1}" type="slidenum">
              <a:rPr lang="en-GB" smtClean="0"/>
              <a:pPr/>
              <a:t>5</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GB"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ACCB6B-0908-4E97-9BE3-0C0D69CF8A11}" type="slidenum">
              <a:rPr lang="en-GB" smtClean="0"/>
              <a:pPr/>
              <a:t>12</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18"/>
            <p:cNvSpPr>
              <a:spLocks/>
            </p:cNvSpPr>
            <p:nvPr/>
          </p:nvSpPr>
          <p:spPr bwMode="auto">
            <a:xfrm>
              <a:off x="35926" y="5135025"/>
              <a:ext cx="9108074" cy="838869"/>
            </a:xfrm>
            <a:custGeom>
              <a:avLst/>
              <a:gdLst>
                <a:gd name="T0" fmla="*/ 0 w 5760"/>
                <a:gd name="T1" fmla="*/ 0 h 528"/>
                <a:gd name="T2" fmla="*/ 9108074 w 5760"/>
                <a:gd name="T3" fmla="*/ 0 h 528"/>
                <a:gd name="T4" fmla="*/ 9108074 w 5760"/>
                <a:gd name="T5" fmla="*/ 838869 h 528"/>
                <a:gd name="T6" fmla="*/ 7590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w="9525" cap="flat" cmpd="sng" algn="ctr">
              <a:noFill/>
              <a:prstDash val="solid"/>
              <a:round/>
              <a:headEnd type="none" w="med" len="med"/>
              <a:tailEnd type="none" w="med" len="med"/>
            </a:ln>
          </p:spPr>
          <p:txBody>
            <a:bodyPr/>
            <a:lstStyle/>
            <a:p>
              <a:pPr>
                <a:defRPr/>
              </a:pPr>
              <a:endParaRPr lang="en-GB"/>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C7D7FABB-CB3A-4F05-B9D8-72760CF7BCD7}" type="datetimeFigureOut">
              <a:rPr lang="en-GB"/>
              <a:pPr>
                <a:defRPr/>
              </a:pPr>
              <a:t>14/05/2014</a:t>
            </a:fld>
            <a:endParaRPr lang="en-GB"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GB"/>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7210910D-973C-4ABC-AC7F-400D5C924D48}"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5102F680-0E49-4A47-A05D-120E284B3E7D}" type="datetimeFigureOut">
              <a:rPr lang="en-GB"/>
              <a:pPr>
                <a:defRPr/>
              </a:pPr>
              <a:t>14/05/2014</a:t>
            </a:fld>
            <a:endParaRPr lang="en-GB" dirty="0"/>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7273026F-D6C9-4793-AD4C-3EF0D30C1444}"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63FF3B13-C456-4DFD-90CD-8B0BCF7F2113}" type="datetimeFigureOut">
              <a:rPr lang="en-GB"/>
              <a:pPr>
                <a:defRPr/>
              </a:pPr>
              <a:t>14/05/2014</a:t>
            </a:fld>
            <a:endParaRPr lang="en-GB" dirty="0"/>
          </a:p>
        </p:txBody>
      </p:sp>
      <p:sp>
        <p:nvSpPr>
          <p:cNvPr id="7" name="Footer Placeholder 4"/>
          <p:cNvSpPr>
            <a:spLocks noGrp="1"/>
          </p:cNvSpPr>
          <p:nvPr>
            <p:ph type="ftr" sz="quarter" idx="11"/>
          </p:nvPr>
        </p:nvSpPr>
        <p:spPr/>
        <p:txBody>
          <a:bodyPr/>
          <a:lstStyle>
            <a:lvl1pPr>
              <a:defRPr/>
            </a:lvl1pPr>
            <a:extLst/>
          </a:lstStyle>
          <a:p>
            <a:pPr>
              <a:defRPr/>
            </a:pPr>
            <a:endParaRPr lang="en-GB"/>
          </a:p>
        </p:txBody>
      </p:sp>
      <p:sp>
        <p:nvSpPr>
          <p:cNvPr id="8" name="Slide Number Placeholder 5"/>
          <p:cNvSpPr>
            <a:spLocks noGrp="1"/>
          </p:cNvSpPr>
          <p:nvPr>
            <p:ph type="sldNum" sz="quarter" idx="12"/>
          </p:nvPr>
        </p:nvSpPr>
        <p:spPr/>
        <p:txBody>
          <a:bodyPr/>
          <a:lstStyle>
            <a:lvl1pPr>
              <a:defRPr/>
            </a:lvl1pPr>
            <a:extLst/>
          </a:lstStyle>
          <a:p>
            <a:pPr>
              <a:defRPr/>
            </a:pPr>
            <a:fld id="{32DF8F32-1A69-4DC9-A593-87195D59DB81}"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DBEA3545-54B0-487D-A3B6-5B669574596A}" type="datetimeFigureOut">
              <a:rPr lang="en-GB"/>
              <a:pPr>
                <a:defRPr/>
              </a:pPr>
              <a:t>14/05/2014</a:t>
            </a:fld>
            <a:endParaRPr lang="en-GB" dirty="0"/>
          </a:p>
        </p:txBody>
      </p:sp>
      <p:sp>
        <p:nvSpPr>
          <p:cNvPr id="6" name="Footer Placeholder 5"/>
          <p:cNvSpPr>
            <a:spLocks noGrp="1"/>
          </p:cNvSpPr>
          <p:nvPr>
            <p:ph type="ftr" sz="quarter" idx="11"/>
          </p:nvPr>
        </p:nvSpPr>
        <p:spPr/>
        <p:txBody>
          <a:bodyPr/>
          <a:lstStyle>
            <a:lvl1pPr>
              <a:defRPr/>
            </a:lvl1pPr>
            <a:extLst/>
          </a:lstStyle>
          <a:p>
            <a:pPr>
              <a:defRPr/>
            </a:pPr>
            <a:endParaRPr lang="en-GB"/>
          </a:p>
        </p:txBody>
      </p:sp>
      <p:sp>
        <p:nvSpPr>
          <p:cNvPr id="7" name="Slide Number Placeholder 6"/>
          <p:cNvSpPr>
            <a:spLocks noGrp="1"/>
          </p:cNvSpPr>
          <p:nvPr>
            <p:ph type="sldNum" sz="quarter" idx="12"/>
          </p:nvPr>
        </p:nvSpPr>
        <p:spPr/>
        <p:txBody>
          <a:bodyPr/>
          <a:lstStyle>
            <a:lvl1pPr>
              <a:defRPr/>
            </a:lvl1pPr>
            <a:extLst/>
          </a:lstStyle>
          <a:p>
            <a:pPr>
              <a:defRPr/>
            </a:pPr>
            <a:fld id="{279D955B-0B38-4945-B779-0F9A6CD235A4}"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F7F70E20-DB96-4FBC-B2C8-0C32D04A35C8}" type="datetimeFigureOut">
              <a:rPr lang="en-GB"/>
              <a:pPr>
                <a:defRPr/>
              </a:pPr>
              <a:t>14/05/2014</a:t>
            </a:fld>
            <a:endParaRPr lang="en-GB" dirty="0"/>
          </a:p>
        </p:txBody>
      </p:sp>
      <p:sp>
        <p:nvSpPr>
          <p:cNvPr id="8" name="Footer Placeholder 7"/>
          <p:cNvSpPr>
            <a:spLocks noGrp="1"/>
          </p:cNvSpPr>
          <p:nvPr>
            <p:ph type="ftr" sz="quarter" idx="11"/>
          </p:nvPr>
        </p:nvSpPr>
        <p:spPr/>
        <p:txBody>
          <a:bodyPr/>
          <a:lstStyle>
            <a:lvl1pPr>
              <a:defRPr/>
            </a:lvl1pPr>
            <a:extLst/>
          </a:lstStyle>
          <a:p>
            <a:pPr>
              <a:defRPr/>
            </a:pPr>
            <a:endParaRPr lang="en-GB"/>
          </a:p>
        </p:txBody>
      </p:sp>
      <p:sp>
        <p:nvSpPr>
          <p:cNvPr id="9" name="Slide Number Placeholder 8"/>
          <p:cNvSpPr>
            <a:spLocks noGrp="1"/>
          </p:cNvSpPr>
          <p:nvPr>
            <p:ph type="sldNum" sz="quarter" idx="12"/>
          </p:nvPr>
        </p:nvSpPr>
        <p:spPr/>
        <p:txBody>
          <a:bodyPr/>
          <a:lstStyle>
            <a:lvl1pPr>
              <a:defRPr/>
            </a:lvl1pPr>
            <a:extLst/>
          </a:lstStyle>
          <a:p>
            <a:pPr>
              <a:defRPr/>
            </a:pPr>
            <a:fld id="{D25673FE-E147-43E2-9618-75C903582E9F}" type="slidenum">
              <a:rPr lang="en-GB"/>
              <a:pPr>
                <a:defRPr/>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45C84649-429C-4D5A-8DAF-F36CA9B453F3}" type="datetimeFigureOut">
              <a:rPr lang="en-GB"/>
              <a:pPr>
                <a:defRPr/>
              </a:pPr>
              <a:t>14/05/2014</a:t>
            </a:fld>
            <a:endParaRPr lang="en-GB" dirty="0"/>
          </a:p>
        </p:txBody>
      </p:sp>
      <p:sp>
        <p:nvSpPr>
          <p:cNvPr id="4" name="Footer Placeholder 3"/>
          <p:cNvSpPr>
            <a:spLocks noGrp="1"/>
          </p:cNvSpPr>
          <p:nvPr>
            <p:ph type="ftr" sz="quarter" idx="11"/>
          </p:nvPr>
        </p:nvSpPr>
        <p:spPr/>
        <p:txBody>
          <a:bodyPr/>
          <a:lstStyle>
            <a:lvl1pPr>
              <a:defRPr/>
            </a:lvl1pPr>
            <a:extLst/>
          </a:lstStyle>
          <a:p>
            <a:pPr>
              <a:defRPr/>
            </a:pPr>
            <a:endParaRPr lang="en-GB"/>
          </a:p>
        </p:txBody>
      </p:sp>
      <p:sp>
        <p:nvSpPr>
          <p:cNvPr id="5" name="Slide Number Placeholder 4"/>
          <p:cNvSpPr>
            <a:spLocks noGrp="1"/>
          </p:cNvSpPr>
          <p:nvPr>
            <p:ph type="sldNum" sz="quarter" idx="12"/>
          </p:nvPr>
        </p:nvSpPr>
        <p:spPr/>
        <p:txBody>
          <a:bodyPr/>
          <a:lstStyle>
            <a:lvl1pPr>
              <a:defRPr/>
            </a:lvl1pPr>
            <a:extLst/>
          </a:lstStyle>
          <a:p>
            <a:pPr>
              <a:defRPr/>
            </a:pPr>
            <a:fld id="{0440D7B5-95D8-4AF3-805D-5ECB70319AA0}"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AD2FA0A0-2923-4AAC-A435-078CD2AADB3F}" type="datetimeFigureOut">
              <a:rPr lang="en-GB"/>
              <a:pPr>
                <a:defRPr/>
              </a:pPr>
              <a:t>14/05/2014</a:t>
            </a:fld>
            <a:endParaRPr lang="en-GB" dirty="0"/>
          </a:p>
        </p:txBody>
      </p:sp>
      <p:sp>
        <p:nvSpPr>
          <p:cNvPr id="3" name="Footer Placeholder 21"/>
          <p:cNvSpPr>
            <a:spLocks noGrp="1"/>
          </p:cNvSpPr>
          <p:nvPr>
            <p:ph type="ftr" sz="quarter" idx="11"/>
          </p:nvPr>
        </p:nvSpPr>
        <p:spPr/>
        <p:txBody>
          <a:bodyPr/>
          <a:lstStyle>
            <a:lvl1pPr>
              <a:defRPr/>
            </a:lvl1pPr>
          </a:lstStyle>
          <a:p>
            <a:pPr>
              <a:defRPr/>
            </a:pPr>
            <a:endParaRPr lang="en-GB"/>
          </a:p>
        </p:txBody>
      </p:sp>
      <p:sp>
        <p:nvSpPr>
          <p:cNvPr id="4" name="Slide Number Placeholder 17"/>
          <p:cNvSpPr>
            <a:spLocks noGrp="1"/>
          </p:cNvSpPr>
          <p:nvPr>
            <p:ph type="sldNum" sz="quarter" idx="12"/>
          </p:nvPr>
        </p:nvSpPr>
        <p:spPr/>
        <p:txBody>
          <a:bodyPr/>
          <a:lstStyle>
            <a:lvl1pPr>
              <a:defRPr/>
            </a:lvl1pPr>
          </a:lstStyle>
          <a:p>
            <a:pPr>
              <a:defRPr/>
            </a:pPr>
            <a:fld id="{F66B213D-722F-4E79-BF3F-97E5D14EE897}"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C9A3FD56-CE79-4079-93F2-8A4A4967565D}" type="datetimeFigureOut">
              <a:rPr lang="en-GB"/>
              <a:pPr>
                <a:defRPr/>
              </a:pPr>
              <a:t>14/05/2014</a:t>
            </a:fld>
            <a:endParaRPr lang="en-GB" dirty="0"/>
          </a:p>
        </p:txBody>
      </p:sp>
      <p:sp>
        <p:nvSpPr>
          <p:cNvPr id="6" name="Footer Placeholder 5"/>
          <p:cNvSpPr>
            <a:spLocks noGrp="1"/>
          </p:cNvSpPr>
          <p:nvPr>
            <p:ph type="ftr" sz="quarter" idx="11"/>
          </p:nvPr>
        </p:nvSpPr>
        <p:spPr/>
        <p:txBody>
          <a:bodyPr/>
          <a:lstStyle>
            <a:lvl1pPr>
              <a:defRPr/>
            </a:lvl1pPr>
            <a:extLst/>
          </a:lstStyle>
          <a:p>
            <a:pPr>
              <a:defRPr/>
            </a:pPr>
            <a:endParaRPr lang="en-GB"/>
          </a:p>
        </p:txBody>
      </p:sp>
      <p:sp>
        <p:nvSpPr>
          <p:cNvPr id="7" name="Slide Number Placeholder 6"/>
          <p:cNvSpPr>
            <a:spLocks noGrp="1"/>
          </p:cNvSpPr>
          <p:nvPr>
            <p:ph type="sldNum" sz="quarter" idx="12"/>
          </p:nvPr>
        </p:nvSpPr>
        <p:spPr/>
        <p:txBody>
          <a:bodyPr/>
          <a:lstStyle>
            <a:lvl1pPr>
              <a:defRPr/>
            </a:lvl1pPr>
            <a:extLst/>
          </a:lstStyle>
          <a:p>
            <a:pPr>
              <a:defRPr/>
            </a:pPr>
            <a:fld id="{94BF2E58-5748-464A-A9D8-613E2A43B742}" type="slidenum">
              <a:rPr lang="en-GB"/>
              <a:pPr>
                <a:defRPr/>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15"/>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pPr>
              <a:defRPr/>
            </a:pPr>
            <a:endParaRPr lang="en-GB"/>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15D41171-956F-42E5-921A-4D62935C6886}" type="datetimeFigureOut">
              <a:rPr lang="en-GB"/>
              <a:pPr>
                <a:defRPr/>
              </a:pPr>
              <a:t>14/05/2014</a:t>
            </a:fld>
            <a:endParaRPr lang="en-GB"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GB"/>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8827C150-6093-4088-ADD9-4AF1097F8DA8}"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A81655D-A119-4B21-A671-C0B9F6249C0B}" type="datetimeFigureOut">
              <a:rPr lang="en-GB"/>
              <a:pPr>
                <a:defRPr/>
              </a:pPr>
              <a:t>14/05/2014</a:t>
            </a:fld>
            <a:endParaRPr lang="en-GB" dirty="0"/>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8B39EFF4-C9C6-4342-B222-C7CA2D648415}"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FC0DE5B-6330-4649-A9EE-188B39295122}" type="datetimeFigureOut">
              <a:rPr lang="en-GB"/>
              <a:pPr>
                <a:defRPr/>
              </a:pPr>
              <a:t>14/05/2014</a:t>
            </a:fld>
            <a:endParaRPr lang="en-GB" dirty="0"/>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F58C53D7-E69D-4B1C-B54B-A261BA8BB7EE}"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027" name="Freeform 11"/>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pPr>
              <a:defRPr/>
            </a:pPr>
            <a:endParaRPr lang="en-GB"/>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fld id="{B834EB9D-EC1F-411D-A99F-C58D34684CD3}" type="datetimeFigureOut">
              <a:rPr lang="en-GB"/>
              <a:pPr>
                <a:defRPr/>
              </a:pPr>
              <a:t>14/05/2014</a:t>
            </a:fld>
            <a:endParaRPr lang="en-GB"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GB"/>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F6220226-C42C-488A-BB1A-29B17A3EBACC}"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4435" r:id="rId1"/>
    <p:sldLayoutId id="2147484431" r:id="rId2"/>
    <p:sldLayoutId id="2147484436" r:id="rId3"/>
    <p:sldLayoutId id="2147484437" r:id="rId4"/>
    <p:sldLayoutId id="2147484438" r:id="rId5"/>
    <p:sldLayoutId id="2147484439" r:id="rId6"/>
    <p:sldLayoutId id="2147484432" r:id="rId7"/>
    <p:sldLayoutId id="2147484440" r:id="rId8"/>
    <p:sldLayoutId id="2147484441" r:id="rId9"/>
    <p:sldLayoutId id="2147484433" r:id="rId10"/>
    <p:sldLayoutId id="2147484434"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158" y="274638"/>
            <a:ext cx="8643998" cy="5297502"/>
          </a:xfrm>
        </p:spPr>
        <p:txBody>
          <a:bodyPr/>
          <a:lstStyle/>
          <a:p>
            <a:pPr algn="ctr">
              <a:defRPr/>
            </a:pPr>
            <a:r>
              <a:rPr lang="en-GB" sz="2400" u="sng" dirty="0" smtClean="0"/>
              <a:t/>
            </a:r>
            <a:br>
              <a:rPr lang="en-GB" sz="2400" u="sng" dirty="0" smtClean="0"/>
            </a:br>
            <a:r>
              <a:rPr lang="en-GB" sz="4000" u="sng" dirty="0" smtClean="0">
                <a:latin typeface="Arial Black" pitchFamily="34" charset="0"/>
              </a:rPr>
              <a:t>The danger of </a:t>
            </a:r>
            <a:r>
              <a:rPr lang="en-GB" sz="4000" u="sng" dirty="0" smtClean="0">
                <a:latin typeface="Arial Black" pitchFamily="34" charset="0"/>
              </a:rPr>
              <a:t>Complacency</a:t>
            </a:r>
            <a:r>
              <a:rPr lang="en-GB" sz="4000" u="sng" dirty="0" smtClean="0">
                <a:latin typeface="Arial Black" pitchFamily="34" charset="0"/>
              </a:rPr>
              <a:t/>
            </a:r>
            <a:br>
              <a:rPr lang="en-GB" sz="4000" u="sng" dirty="0" smtClean="0">
                <a:latin typeface="Arial Black" pitchFamily="34" charset="0"/>
              </a:rPr>
            </a:br>
            <a:r>
              <a:rPr lang="en-GB" sz="4000" u="sng" dirty="0" smtClean="0">
                <a:latin typeface="Arial Black" pitchFamily="34" charset="0"/>
              </a:rPr>
              <a:t/>
            </a:r>
            <a:br>
              <a:rPr lang="en-GB" sz="4000" u="sng" dirty="0" smtClean="0">
                <a:latin typeface="Arial Black" pitchFamily="34" charset="0"/>
              </a:rPr>
            </a:br>
            <a:r>
              <a:rPr lang="en-GB" sz="4000" dirty="0" smtClean="0">
                <a:latin typeface="Arial Black" pitchFamily="34" charset="0"/>
              </a:rPr>
              <a:t>TEXT:  JOSHUA 18 VS 2-6</a:t>
            </a:r>
            <a:r>
              <a:rPr lang="en-GB" sz="2400" dirty="0" smtClean="0">
                <a:latin typeface="Arial Black" pitchFamily="34" charset="0"/>
              </a:rPr>
              <a:t/>
            </a:r>
            <a:br>
              <a:rPr lang="en-GB" sz="2400" dirty="0" smtClean="0">
                <a:latin typeface="Arial Black" pitchFamily="34" charset="0"/>
              </a:rPr>
            </a:br>
            <a:endParaRPr lang="en-GB" sz="2200" dirty="0"/>
          </a:p>
        </p:txBody>
      </p:sp>
      <p:pic>
        <p:nvPicPr>
          <p:cNvPr id="9219" name="Content Placeholder 4" descr="Picture1.jpg"/>
          <p:cNvPicPr>
            <a:picLocks noGrp="1" noChangeAspect="1"/>
          </p:cNvPicPr>
          <p:nvPr>
            <p:ph idx="1"/>
          </p:nvPr>
        </p:nvPicPr>
        <p:blipFill>
          <a:blip r:embed="rId3" cstate="print"/>
          <a:srcRect/>
          <a:stretch>
            <a:fillRect/>
          </a:stretch>
        </p:blipFill>
        <p:spPr>
          <a:xfrm>
            <a:off x="8064500" y="5572125"/>
            <a:ext cx="936625" cy="933450"/>
          </a:xfrm>
        </p:spPr>
      </p:pic>
    </p:spTree>
  </p:cSld>
  <p:clrMapOvr>
    <a:masterClrMapping/>
  </p:clrMapOvr>
  <p:transition advTm="92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4282" y="285728"/>
            <a:ext cx="8615394" cy="6357982"/>
          </a:xfrm>
          <a:solidFill>
            <a:schemeClr val="bg1"/>
          </a:solidFill>
        </p:spPr>
        <p:txBody>
          <a:bodyPr>
            <a:normAutofit/>
          </a:bodyPr>
          <a:lstStyle/>
          <a:p>
            <a:pPr algn="ctr">
              <a:defRPr/>
            </a:pPr>
            <a:r>
              <a:rPr lang="en-GB" sz="4400" u="sng" dirty="0" smtClean="0">
                <a:solidFill>
                  <a:schemeClr val="tx1"/>
                </a:solidFill>
                <a:latin typeface="Arial Black" pitchFamily="34" charset="0"/>
              </a:rPr>
              <a:t>Question 1 </a:t>
            </a:r>
            <a:r>
              <a:rPr lang="en-GB" sz="4400" dirty="0" smtClean="0">
                <a:solidFill>
                  <a:schemeClr val="tx1"/>
                </a:solidFill>
                <a:latin typeface="Arial Black" pitchFamily="34" charset="0"/>
              </a:rPr>
              <a:t/>
            </a:r>
            <a:br>
              <a:rPr lang="en-GB" sz="4400" dirty="0" smtClean="0">
                <a:solidFill>
                  <a:schemeClr val="tx1"/>
                </a:solidFill>
                <a:latin typeface="Arial Black" pitchFamily="34" charset="0"/>
              </a:rPr>
            </a:br>
            <a:r>
              <a:rPr lang="en-GB" sz="4400" dirty="0" smtClean="0">
                <a:solidFill>
                  <a:schemeClr val="tx1"/>
                </a:solidFill>
                <a:latin typeface="Arial Black" pitchFamily="34" charset="0"/>
              </a:rPr>
              <a:t>what is the meaning of complacency</a:t>
            </a:r>
            <a:endParaRPr lang="en-GB" dirty="0">
              <a:solidFill>
                <a:schemeClr val="tx1"/>
              </a:solidFill>
            </a:endParaRPr>
          </a:p>
        </p:txBody>
      </p:sp>
    </p:spTree>
    <p:custDataLst>
      <p:tags r:id="rId1"/>
    </p:custDataLst>
  </p:cSld>
  <p:clrMapOvr>
    <a:masterClrMapping/>
  </p:clrMapOvr>
  <p:transition advTm="3931"/>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5720" y="285728"/>
            <a:ext cx="8229600" cy="1071570"/>
          </a:xfrm>
        </p:spPr>
        <p:txBody>
          <a:bodyPr>
            <a:normAutofit fontScale="90000"/>
          </a:bodyPr>
          <a:lstStyle/>
          <a:p>
            <a:pPr>
              <a:defRPr/>
            </a:pP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a:p>
        </p:txBody>
      </p:sp>
      <p:sp>
        <p:nvSpPr>
          <p:cNvPr id="11267" name="Rectangle 3"/>
          <p:cNvSpPr>
            <a:spLocks noChangeArrowheads="1"/>
          </p:cNvSpPr>
          <p:nvPr/>
        </p:nvSpPr>
        <p:spPr bwMode="auto">
          <a:xfrm>
            <a:off x="142875" y="142875"/>
            <a:ext cx="8643938" cy="769938"/>
          </a:xfrm>
          <a:prstGeom prst="rect">
            <a:avLst/>
          </a:prstGeom>
          <a:noFill/>
          <a:ln w="9525">
            <a:noFill/>
            <a:miter lim="800000"/>
            <a:headEnd/>
            <a:tailEnd/>
          </a:ln>
        </p:spPr>
        <p:txBody>
          <a:bodyPr>
            <a:spAutoFit/>
          </a:bodyPr>
          <a:lstStyle/>
          <a:p>
            <a:pPr algn="ctr"/>
            <a:r>
              <a:rPr lang="en-GB"/>
              <a:t> </a:t>
            </a:r>
            <a:endParaRPr lang="en-GB" sz="4400" b="1">
              <a:latin typeface="Verdana" pitchFamily="34" charset="0"/>
              <a:ea typeface="Verdana" pitchFamily="34" charset="0"/>
              <a:cs typeface="Verdana" pitchFamily="34" charset="0"/>
            </a:endParaRPr>
          </a:p>
        </p:txBody>
      </p:sp>
      <p:sp>
        <p:nvSpPr>
          <p:cNvPr id="11269" name="Rectangle 5"/>
          <p:cNvSpPr>
            <a:spLocks noGrp="1" noChangeArrowheads="1"/>
          </p:cNvSpPr>
          <p:nvPr>
            <p:ph idx="1"/>
          </p:nvPr>
        </p:nvSpPr>
        <p:spPr>
          <a:xfrm>
            <a:off x="357158" y="285750"/>
            <a:ext cx="8786842" cy="9325630"/>
          </a:xfrm>
        </p:spPr>
        <p:txBody>
          <a:bodyPr wrap="square" anchor="ctr">
            <a:spAutoFit/>
          </a:bodyPr>
          <a:lstStyle/>
          <a:p>
            <a:pPr marL="0" indent="0" algn="ctr">
              <a:spcBef>
                <a:spcPct val="0"/>
              </a:spcBef>
              <a:buClrTx/>
              <a:buSzTx/>
              <a:defRPr/>
            </a:pPr>
            <a:r>
              <a:rPr lang="en-GB" sz="4000" dirty="0" smtClean="0">
                <a:latin typeface="Arial Black" pitchFamily="34" charset="0"/>
              </a:rPr>
              <a:t>To be complacent is to have a feeling of quiet pleasure, contentment, or satisfied with oneself </a:t>
            </a:r>
          </a:p>
          <a:p>
            <a:pPr marL="0" indent="0" algn="ctr">
              <a:spcBef>
                <a:spcPct val="0"/>
              </a:spcBef>
              <a:buClrTx/>
              <a:buSzTx/>
              <a:defRPr/>
            </a:pPr>
            <a:r>
              <a:rPr lang="en-GB" sz="4000" b="1" dirty="0" smtClean="0"/>
              <a:t>satisfied with how things are and not wanting to change them.</a:t>
            </a:r>
          </a:p>
          <a:p>
            <a:pPr marL="0" indent="0" algn="ctr">
              <a:spcBef>
                <a:spcPct val="0"/>
              </a:spcBef>
              <a:buClrTx/>
              <a:buSzTx/>
              <a:defRPr/>
            </a:pPr>
            <a:r>
              <a:rPr lang="en-GB" sz="4000" b="1" dirty="0" smtClean="0">
                <a:latin typeface="Arial Black" pitchFamily="34" charset="0"/>
              </a:rPr>
              <a:t>It comes with lack of zeal and dedication in laying claim to God’s wonderful gifts.</a:t>
            </a:r>
          </a:p>
          <a:p>
            <a:pPr marL="0" indent="0" algn="ctr">
              <a:spcBef>
                <a:spcPct val="0"/>
              </a:spcBef>
              <a:buClrTx/>
              <a:buSzTx/>
              <a:buFontTx/>
              <a:buNone/>
              <a:defRPr/>
            </a:pPr>
            <a:endParaRPr lang="en-GB" sz="4000" dirty="0" smtClean="0">
              <a:latin typeface="Arial Black" pitchFamily="34" charset="0"/>
            </a:endParaRPr>
          </a:p>
          <a:p>
            <a:pPr marL="0" indent="0" algn="ctr">
              <a:spcBef>
                <a:spcPct val="0"/>
              </a:spcBef>
              <a:buClrTx/>
              <a:buSzTx/>
              <a:buFontTx/>
              <a:buNone/>
              <a:defRPr/>
            </a:pPr>
            <a:endParaRPr lang="en-GB" sz="4000" dirty="0" smtClean="0">
              <a:latin typeface="Arial Black" pitchFamily="34" charset="0"/>
            </a:endParaRPr>
          </a:p>
          <a:p>
            <a:pPr marL="0" indent="0" algn="ctr">
              <a:spcBef>
                <a:spcPct val="0"/>
              </a:spcBef>
              <a:buClrTx/>
              <a:buSzTx/>
              <a:buFontTx/>
              <a:buNone/>
              <a:defRPr/>
            </a:pPr>
            <a:endParaRPr lang="en-GB" sz="4000" dirty="0" smtClean="0">
              <a:latin typeface="Arial Black" pitchFamily="34" charset="0"/>
            </a:endParaRPr>
          </a:p>
          <a:p>
            <a:pPr marL="0" indent="0" algn="ctr">
              <a:spcBef>
                <a:spcPct val="0"/>
              </a:spcBef>
              <a:buClrTx/>
              <a:buSzTx/>
              <a:buFontTx/>
              <a:buNone/>
              <a:defRPr/>
            </a:pPr>
            <a:endParaRPr lang="en-GB" sz="4000" dirty="0" smtClean="0">
              <a:latin typeface="Arial Black" pitchFamily="34" charset="0"/>
            </a:endParaRPr>
          </a:p>
          <a:p>
            <a:pPr marL="0" indent="0" algn="ctr">
              <a:spcBef>
                <a:spcPct val="0"/>
              </a:spcBef>
              <a:buClrTx/>
              <a:buSzTx/>
              <a:buFontTx/>
              <a:buNone/>
              <a:defRPr/>
            </a:pPr>
            <a:endParaRPr lang="en-GB" sz="4000" dirty="0" smtClean="0">
              <a:latin typeface="Arial Black" pitchFamily="34" charset="0"/>
            </a:endParaRPr>
          </a:p>
          <a:p>
            <a:pPr marL="0" indent="0" algn="ctr">
              <a:spcBef>
                <a:spcPct val="0"/>
              </a:spcBef>
              <a:buClrTx/>
              <a:buSzTx/>
              <a:buFontTx/>
              <a:buNone/>
              <a:defRPr/>
            </a:pPr>
            <a:endParaRPr lang="en-GB" sz="4000" dirty="0" smtClean="0">
              <a:latin typeface="Arial Black" pitchFamily="34" charset="0"/>
            </a:endParaRPr>
          </a:p>
        </p:txBody>
      </p:sp>
    </p:spTree>
  </p:cSld>
  <p:clrMapOvr>
    <a:masterClrMapping/>
  </p:clrMapOvr>
  <p:transition advTm="1108">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158" y="214290"/>
            <a:ext cx="8329642" cy="6286544"/>
          </a:xfrm>
        </p:spPr>
        <p:txBody>
          <a:bodyPr>
            <a:noAutofit/>
          </a:bodyPr>
          <a:lstStyle/>
          <a:p>
            <a:pPr>
              <a:buFont typeface="Arial" pitchFamily="34" charset="0"/>
              <a:buChar char="•"/>
              <a:defRPr/>
            </a:pPr>
            <a:r>
              <a:rPr lang="en-GB" sz="3200" dirty="0" smtClean="0">
                <a:latin typeface="Arial Black" pitchFamily="34" charset="0"/>
              </a:rPr>
              <a:t>Identify complacency in the following passages;</a:t>
            </a:r>
            <a:r>
              <a:rPr lang="en-GB" sz="4000" dirty="0" smtClean="0">
                <a:latin typeface="Arial Black" pitchFamily="34" charset="0"/>
              </a:rPr>
              <a:t/>
            </a:r>
            <a:br>
              <a:rPr lang="en-GB" sz="4000" dirty="0" smtClean="0">
                <a:latin typeface="Arial Black" pitchFamily="34" charset="0"/>
              </a:rPr>
            </a:br>
            <a:r>
              <a:rPr lang="en-GB" sz="2400" dirty="0" smtClean="0">
                <a:latin typeface="Arial Black" pitchFamily="34" charset="0"/>
              </a:rPr>
              <a:t>Joshua 18 </a:t>
            </a:r>
            <a:r>
              <a:rPr lang="en-GB" sz="2400" dirty="0" err="1" smtClean="0">
                <a:latin typeface="Arial Black" pitchFamily="34" charset="0"/>
              </a:rPr>
              <a:t>vs</a:t>
            </a:r>
            <a:r>
              <a:rPr lang="en-GB" sz="2400" dirty="0" smtClean="0">
                <a:latin typeface="Arial Black" pitchFamily="34" charset="0"/>
              </a:rPr>
              <a:t> 2-3 </a:t>
            </a:r>
            <a:r>
              <a:rPr lang="en-GB" sz="2400" dirty="0" smtClean="0">
                <a:solidFill>
                  <a:schemeClr val="accent2">
                    <a:lumMod val="75000"/>
                  </a:schemeClr>
                </a:solidFill>
                <a:latin typeface="Arial Black" pitchFamily="34" charset="0"/>
              </a:rPr>
              <a:t>lack of Motivation</a:t>
            </a:r>
            <a:r>
              <a:rPr lang="en-GB" sz="2400" dirty="0" smtClean="0">
                <a:latin typeface="Arial Black" pitchFamily="34" charset="0"/>
              </a:rPr>
              <a:t/>
            </a:r>
            <a:br>
              <a:rPr lang="en-GB" sz="2400" dirty="0" smtClean="0">
                <a:latin typeface="Arial Black" pitchFamily="34" charset="0"/>
              </a:rPr>
            </a:br>
            <a:r>
              <a:rPr lang="en-GB" sz="2400" dirty="0" smtClean="0">
                <a:latin typeface="Arial Black" pitchFamily="34" charset="0"/>
              </a:rPr>
              <a:t>Proverb 24 </a:t>
            </a:r>
            <a:r>
              <a:rPr lang="en-GB" sz="2400" dirty="0" err="1" smtClean="0">
                <a:latin typeface="Arial Black" pitchFamily="34" charset="0"/>
              </a:rPr>
              <a:t>vs</a:t>
            </a:r>
            <a:r>
              <a:rPr lang="en-GB" sz="2400" dirty="0" smtClean="0">
                <a:latin typeface="Arial Black" pitchFamily="34" charset="0"/>
              </a:rPr>
              <a:t> </a:t>
            </a:r>
            <a:r>
              <a:rPr lang="en-GB" sz="2400" dirty="0" smtClean="0">
                <a:solidFill>
                  <a:schemeClr val="tx1"/>
                </a:solidFill>
                <a:latin typeface="Arial Black" pitchFamily="34" charset="0"/>
              </a:rPr>
              <a:t>30-31</a:t>
            </a:r>
            <a:r>
              <a:rPr lang="en-GB" sz="2400" dirty="0" smtClean="0">
                <a:solidFill>
                  <a:schemeClr val="accent2">
                    <a:lumMod val="75000"/>
                  </a:schemeClr>
                </a:solidFill>
                <a:latin typeface="Arial Black" pitchFamily="34" charset="0"/>
              </a:rPr>
              <a:t>Laziness and </a:t>
            </a:r>
            <a:r>
              <a:rPr lang="en-GB" sz="2400" dirty="0" err="1" smtClean="0">
                <a:solidFill>
                  <a:schemeClr val="accent2">
                    <a:lumMod val="75000"/>
                  </a:schemeClr>
                </a:solidFill>
                <a:latin typeface="Arial Black" pitchFamily="34" charset="0"/>
              </a:rPr>
              <a:t>alway</a:t>
            </a:r>
            <a:r>
              <a:rPr lang="en-GB" sz="2400" dirty="0" smtClean="0">
                <a:solidFill>
                  <a:schemeClr val="accent2">
                    <a:lumMod val="75000"/>
                  </a:schemeClr>
                </a:solidFill>
                <a:latin typeface="Arial Black" pitchFamily="34" charset="0"/>
              </a:rPr>
              <a:t> giving excuses</a:t>
            </a:r>
            <a:r>
              <a:rPr lang="en-GB" sz="2400" dirty="0" smtClean="0">
                <a:latin typeface="Arial Black" pitchFamily="34" charset="0"/>
              </a:rPr>
              <a:t/>
            </a:r>
            <a:br>
              <a:rPr lang="en-GB" sz="2400" dirty="0" smtClean="0">
                <a:latin typeface="Arial Black" pitchFamily="34" charset="0"/>
              </a:rPr>
            </a:br>
            <a:r>
              <a:rPr lang="en-GB" sz="2400" dirty="0" smtClean="0">
                <a:latin typeface="Arial Black" pitchFamily="34" charset="0"/>
              </a:rPr>
              <a:t>11 kings 20 </a:t>
            </a:r>
            <a:r>
              <a:rPr lang="en-GB" sz="2400" dirty="0" err="1" smtClean="0">
                <a:latin typeface="Arial Black" pitchFamily="34" charset="0"/>
              </a:rPr>
              <a:t>vs</a:t>
            </a:r>
            <a:r>
              <a:rPr lang="en-GB" sz="2400" dirty="0" smtClean="0">
                <a:latin typeface="Arial Black" pitchFamily="34" charset="0"/>
              </a:rPr>
              <a:t> 12-19 </a:t>
            </a:r>
            <a:r>
              <a:rPr lang="en-GB" sz="2400" dirty="0" smtClean="0">
                <a:solidFill>
                  <a:schemeClr val="accent2">
                    <a:lumMod val="75000"/>
                  </a:schemeClr>
                </a:solidFill>
                <a:latin typeface="Arial Black" pitchFamily="34" charset="0"/>
              </a:rPr>
              <a:t>a false sense of security </a:t>
            </a:r>
            <a:r>
              <a:rPr lang="en-GB" sz="2400" dirty="0" smtClean="0">
                <a:latin typeface="Arial Black" pitchFamily="34" charset="0"/>
              </a:rPr>
              <a:t/>
            </a:r>
            <a:br>
              <a:rPr lang="en-GB" sz="2400" dirty="0" smtClean="0">
                <a:latin typeface="Arial Black" pitchFamily="34" charset="0"/>
              </a:rPr>
            </a:br>
            <a:r>
              <a:rPr lang="en-GB" sz="2400" dirty="0" smtClean="0">
                <a:latin typeface="Arial Black" pitchFamily="34" charset="0"/>
              </a:rPr>
              <a:t>Luke 8 </a:t>
            </a:r>
            <a:r>
              <a:rPr lang="en-GB" sz="2400" dirty="0" err="1" smtClean="0">
                <a:latin typeface="Arial Black" pitchFamily="34" charset="0"/>
              </a:rPr>
              <a:t>vs</a:t>
            </a:r>
            <a:r>
              <a:rPr lang="en-GB" sz="2400" dirty="0" smtClean="0">
                <a:latin typeface="Arial Black" pitchFamily="34" charset="0"/>
              </a:rPr>
              <a:t> 14 </a:t>
            </a:r>
            <a:r>
              <a:rPr lang="en-GB" sz="2400" dirty="0" smtClean="0">
                <a:solidFill>
                  <a:schemeClr val="accent2">
                    <a:lumMod val="50000"/>
                  </a:schemeClr>
                </a:solidFill>
                <a:latin typeface="Arial Black" pitchFamily="34" charset="0"/>
              </a:rPr>
              <a:t>they lack spiritual maturity</a:t>
            </a:r>
            <a:r>
              <a:rPr lang="en-GB" sz="2400" dirty="0" smtClean="0">
                <a:latin typeface="Arial Black" pitchFamily="34" charset="0"/>
              </a:rPr>
              <a:t/>
            </a:r>
            <a:br>
              <a:rPr lang="en-GB" sz="2400" dirty="0" smtClean="0">
                <a:latin typeface="Arial Black" pitchFamily="34" charset="0"/>
              </a:rPr>
            </a:br>
            <a:r>
              <a:rPr lang="en-GB" sz="2400" dirty="0" smtClean="0">
                <a:latin typeface="Arial Black" pitchFamily="34" charset="0"/>
              </a:rPr>
              <a:t>James 1 </a:t>
            </a:r>
            <a:r>
              <a:rPr lang="en-GB" sz="2400" dirty="0" err="1" smtClean="0">
                <a:latin typeface="Arial Black" pitchFamily="34" charset="0"/>
              </a:rPr>
              <a:t>vs</a:t>
            </a:r>
            <a:r>
              <a:rPr lang="en-GB" sz="2400" dirty="0" smtClean="0">
                <a:latin typeface="Arial Black" pitchFamily="34" charset="0"/>
              </a:rPr>
              <a:t> 22-23 </a:t>
            </a:r>
            <a:r>
              <a:rPr lang="en-GB" sz="2400" dirty="0" smtClean="0">
                <a:solidFill>
                  <a:schemeClr val="accent2">
                    <a:lumMod val="50000"/>
                  </a:schemeClr>
                </a:solidFill>
                <a:latin typeface="Arial Black" pitchFamily="34" charset="0"/>
              </a:rPr>
              <a:t>they are indifferent to God’s word</a:t>
            </a:r>
            <a:r>
              <a:rPr lang="en-GB" sz="2400" dirty="0" smtClean="0">
                <a:latin typeface="Arial Black" pitchFamily="34" charset="0"/>
              </a:rPr>
              <a:t/>
            </a:r>
            <a:br>
              <a:rPr lang="en-GB" sz="2400" dirty="0" smtClean="0">
                <a:latin typeface="Arial Black" pitchFamily="34" charset="0"/>
              </a:rPr>
            </a:br>
            <a:r>
              <a:rPr lang="en-GB" sz="2400" dirty="0" smtClean="0">
                <a:latin typeface="Arial Black" pitchFamily="34" charset="0"/>
              </a:rPr>
              <a:t>Rev 3 </a:t>
            </a:r>
            <a:r>
              <a:rPr lang="en-GB" sz="2400" dirty="0" err="1" smtClean="0">
                <a:latin typeface="Arial Black" pitchFamily="34" charset="0"/>
              </a:rPr>
              <a:t>vs</a:t>
            </a:r>
            <a:r>
              <a:rPr lang="en-GB" sz="2400" dirty="0" smtClean="0">
                <a:latin typeface="Arial Black" pitchFamily="34" charset="0"/>
              </a:rPr>
              <a:t> 14-19 </a:t>
            </a:r>
            <a:r>
              <a:rPr lang="en-GB" sz="2400" dirty="0" smtClean="0">
                <a:solidFill>
                  <a:schemeClr val="accent2">
                    <a:lumMod val="50000"/>
                  </a:schemeClr>
                </a:solidFill>
                <a:latin typeface="Arial Black" pitchFamily="34" charset="0"/>
              </a:rPr>
              <a:t>they are lukewarm</a:t>
            </a:r>
            <a:r>
              <a:rPr lang="en-GB" sz="2400" dirty="0" smtClean="0">
                <a:latin typeface="Arial Black" pitchFamily="34" charset="0"/>
              </a:rPr>
              <a:t/>
            </a:r>
            <a:br>
              <a:rPr lang="en-GB" sz="2400" dirty="0" smtClean="0">
                <a:latin typeface="Arial Black" pitchFamily="34" charset="0"/>
              </a:rPr>
            </a:br>
            <a:r>
              <a:rPr lang="en-GB" sz="2400" dirty="0" smtClean="0">
                <a:latin typeface="Arial Black" pitchFamily="34" charset="0"/>
              </a:rPr>
              <a:t>Acts 24 </a:t>
            </a:r>
            <a:r>
              <a:rPr lang="en-GB" sz="2400" dirty="0" err="1" smtClean="0">
                <a:latin typeface="Arial Black" pitchFamily="34" charset="0"/>
              </a:rPr>
              <a:t>vs</a:t>
            </a:r>
            <a:r>
              <a:rPr lang="en-GB" sz="2400" dirty="0" smtClean="0">
                <a:latin typeface="Arial Black" pitchFamily="34" charset="0"/>
              </a:rPr>
              <a:t> 16 </a:t>
            </a:r>
            <a:r>
              <a:rPr lang="en-GB" sz="2400" dirty="0" smtClean="0">
                <a:solidFill>
                  <a:schemeClr val="accent2">
                    <a:lumMod val="50000"/>
                  </a:schemeClr>
                </a:solidFill>
                <a:latin typeface="Arial Black" pitchFamily="34" charset="0"/>
              </a:rPr>
              <a:t>they lack self examination</a:t>
            </a:r>
            <a:r>
              <a:rPr lang="en-GB" sz="2400" dirty="0" smtClean="0">
                <a:latin typeface="Arial Black" pitchFamily="34" charset="0"/>
              </a:rPr>
              <a:t/>
            </a:r>
            <a:br>
              <a:rPr lang="en-GB" sz="2400" dirty="0" smtClean="0">
                <a:latin typeface="Arial Black" pitchFamily="34" charset="0"/>
              </a:rPr>
            </a:br>
            <a:r>
              <a:rPr lang="en-GB" sz="2400" dirty="0" smtClean="0">
                <a:latin typeface="Arial Black" pitchFamily="34" charset="0"/>
              </a:rPr>
              <a:t>Proverb 29 </a:t>
            </a:r>
            <a:r>
              <a:rPr lang="en-GB" sz="2400" dirty="0" err="1" smtClean="0">
                <a:latin typeface="Arial Black" pitchFamily="34" charset="0"/>
              </a:rPr>
              <a:t>vs</a:t>
            </a:r>
            <a:r>
              <a:rPr lang="en-GB" sz="2400" dirty="0" smtClean="0">
                <a:latin typeface="Arial Black" pitchFamily="34" charset="0"/>
              </a:rPr>
              <a:t> 18 </a:t>
            </a:r>
            <a:r>
              <a:rPr lang="en-GB" sz="2400" dirty="0" smtClean="0">
                <a:solidFill>
                  <a:schemeClr val="accent2">
                    <a:lumMod val="50000"/>
                  </a:schemeClr>
                </a:solidFill>
                <a:latin typeface="Arial Black" pitchFamily="34" charset="0"/>
              </a:rPr>
              <a:t>they lack foresight</a:t>
            </a:r>
            <a:r>
              <a:rPr lang="en-GB" sz="2400" dirty="0" smtClean="0">
                <a:latin typeface="Arial Black" pitchFamily="34" charset="0"/>
              </a:rPr>
              <a:t/>
            </a:r>
            <a:br>
              <a:rPr lang="en-GB" sz="2400" dirty="0" smtClean="0">
                <a:latin typeface="Arial Black" pitchFamily="34" charset="0"/>
              </a:rPr>
            </a:br>
            <a:endParaRPr lang="en-GB" sz="2400" dirty="0">
              <a:latin typeface="Arial Black" pitchFamily="34" charset="0"/>
            </a:endParaRPr>
          </a:p>
        </p:txBody>
      </p:sp>
    </p:spTree>
  </p:cSld>
  <p:clrMapOvr>
    <a:masterClrMapping/>
  </p:clrMapOvr>
  <p:transition advTm="53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0034" y="0"/>
            <a:ext cx="8186766" cy="5857892"/>
          </a:xfrm>
        </p:spPr>
        <p:txBody>
          <a:bodyPr/>
          <a:lstStyle/>
          <a:p>
            <a:pPr>
              <a:defRPr/>
            </a:pPr>
            <a:r>
              <a:rPr lang="en-GB" sz="3200" dirty="0" smtClean="0">
                <a:latin typeface="Arial Black" pitchFamily="34" charset="0"/>
              </a:rPr>
              <a:t>Identify complacency in the following passages;</a:t>
            </a:r>
            <a:br>
              <a:rPr lang="en-GB" sz="3200" dirty="0" smtClean="0">
                <a:latin typeface="Arial Black" pitchFamily="34" charset="0"/>
              </a:rPr>
            </a:br>
            <a:r>
              <a:rPr lang="en-GB" sz="3200" dirty="0" smtClean="0">
                <a:latin typeface="Arial Black" pitchFamily="34" charset="0"/>
              </a:rPr>
              <a:t>Joshua 18 </a:t>
            </a:r>
            <a:r>
              <a:rPr lang="en-GB" sz="3200" dirty="0" err="1" smtClean="0">
                <a:latin typeface="Arial Black" pitchFamily="34" charset="0"/>
              </a:rPr>
              <a:t>vs</a:t>
            </a:r>
            <a:r>
              <a:rPr lang="en-GB" sz="3200" dirty="0" smtClean="0">
                <a:latin typeface="Arial Black" pitchFamily="34" charset="0"/>
              </a:rPr>
              <a:t> 2-3</a:t>
            </a:r>
            <a:br>
              <a:rPr lang="en-GB" sz="3200" dirty="0" smtClean="0">
                <a:latin typeface="Arial Black" pitchFamily="34" charset="0"/>
              </a:rPr>
            </a:br>
            <a:r>
              <a:rPr lang="en-GB" sz="3200" dirty="0" smtClean="0">
                <a:latin typeface="Arial Black" pitchFamily="34" charset="0"/>
              </a:rPr>
              <a:t>Proverb 24 </a:t>
            </a:r>
            <a:r>
              <a:rPr lang="en-GB" sz="3200" dirty="0" err="1" smtClean="0">
                <a:latin typeface="Arial Black" pitchFamily="34" charset="0"/>
              </a:rPr>
              <a:t>vs</a:t>
            </a:r>
            <a:r>
              <a:rPr lang="en-GB" sz="3200" dirty="0" smtClean="0">
                <a:latin typeface="Arial Black" pitchFamily="34" charset="0"/>
              </a:rPr>
              <a:t> 30-31</a:t>
            </a:r>
            <a:br>
              <a:rPr lang="en-GB" sz="3200" dirty="0" smtClean="0">
                <a:latin typeface="Arial Black" pitchFamily="34" charset="0"/>
              </a:rPr>
            </a:br>
            <a:r>
              <a:rPr lang="en-GB" sz="3200" dirty="0" smtClean="0">
                <a:latin typeface="Arial Black" pitchFamily="34" charset="0"/>
              </a:rPr>
              <a:t>11 kings 20 </a:t>
            </a:r>
            <a:r>
              <a:rPr lang="en-GB" sz="3200" dirty="0" err="1" smtClean="0">
                <a:latin typeface="Arial Black" pitchFamily="34" charset="0"/>
              </a:rPr>
              <a:t>vs</a:t>
            </a:r>
            <a:r>
              <a:rPr lang="en-GB" sz="3200" dirty="0" smtClean="0">
                <a:latin typeface="Arial Black" pitchFamily="34" charset="0"/>
              </a:rPr>
              <a:t> 12-19</a:t>
            </a:r>
            <a:br>
              <a:rPr lang="en-GB" sz="3200" dirty="0" smtClean="0">
                <a:latin typeface="Arial Black" pitchFamily="34" charset="0"/>
              </a:rPr>
            </a:br>
            <a:r>
              <a:rPr lang="en-GB" sz="3200" dirty="0" smtClean="0">
                <a:latin typeface="Arial Black" pitchFamily="34" charset="0"/>
              </a:rPr>
              <a:t>Luke 8 </a:t>
            </a:r>
            <a:r>
              <a:rPr lang="en-GB" sz="3200" dirty="0" err="1" smtClean="0">
                <a:latin typeface="Arial Black" pitchFamily="34" charset="0"/>
              </a:rPr>
              <a:t>vs</a:t>
            </a:r>
            <a:r>
              <a:rPr lang="en-GB" sz="3200" dirty="0" smtClean="0">
                <a:latin typeface="Arial Black" pitchFamily="34" charset="0"/>
              </a:rPr>
              <a:t> 14</a:t>
            </a:r>
            <a:br>
              <a:rPr lang="en-GB" sz="3200" dirty="0" smtClean="0">
                <a:latin typeface="Arial Black" pitchFamily="34" charset="0"/>
              </a:rPr>
            </a:br>
            <a:r>
              <a:rPr lang="en-GB" sz="3200" dirty="0" smtClean="0">
                <a:latin typeface="Arial Black" pitchFamily="34" charset="0"/>
              </a:rPr>
              <a:t>James 1 </a:t>
            </a:r>
            <a:r>
              <a:rPr lang="en-GB" sz="3200" dirty="0" err="1" smtClean="0">
                <a:latin typeface="Arial Black" pitchFamily="34" charset="0"/>
              </a:rPr>
              <a:t>vs</a:t>
            </a:r>
            <a:r>
              <a:rPr lang="en-GB" sz="3200" dirty="0" smtClean="0">
                <a:latin typeface="Arial Black" pitchFamily="34" charset="0"/>
              </a:rPr>
              <a:t> 22-23</a:t>
            </a:r>
            <a:br>
              <a:rPr lang="en-GB" sz="3200" dirty="0" smtClean="0">
                <a:latin typeface="Arial Black" pitchFamily="34" charset="0"/>
              </a:rPr>
            </a:br>
            <a:r>
              <a:rPr lang="en-GB" sz="3200" dirty="0" smtClean="0">
                <a:latin typeface="Arial Black" pitchFamily="34" charset="0"/>
              </a:rPr>
              <a:t>Rev 3 </a:t>
            </a:r>
            <a:r>
              <a:rPr lang="en-GB" sz="3200" dirty="0" err="1" smtClean="0">
                <a:latin typeface="Arial Black" pitchFamily="34" charset="0"/>
              </a:rPr>
              <a:t>vs</a:t>
            </a:r>
            <a:r>
              <a:rPr lang="en-GB" sz="3200" dirty="0" smtClean="0">
                <a:latin typeface="Arial Black" pitchFamily="34" charset="0"/>
              </a:rPr>
              <a:t> 14-19</a:t>
            </a:r>
            <a:br>
              <a:rPr lang="en-GB" sz="3200" dirty="0" smtClean="0">
                <a:latin typeface="Arial Black" pitchFamily="34" charset="0"/>
              </a:rPr>
            </a:br>
            <a:r>
              <a:rPr lang="en-GB" sz="3200" dirty="0" smtClean="0">
                <a:latin typeface="Arial Black" pitchFamily="34" charset="0"/>
              </a:rPr>
              <a:t>Acts 24 </a:t>
            </a:r>
            <a:r>
              <a:rPr lang="en-GB" sz="3200" dirty="0" err="1" smtClean="0">
                <a:latin typeface="Arial Black" pitchFamily="34" charset="0"/>
              </a:rPr>
              <a:t>vs</a:t>
            </a:r>
            <a:r>
              <a:rPr lang="en-GB" sz="3200" dirty="0" smtClean="0">
                <a:latin typeface="Arial Black" pitchFamily="34" charset="0"/>
              </a:rPr>
              <a:t> 16</a:t>
            </a:r>
            <a:br>
              <a:rPr lang="en-GB" sz="3200" dirty="0" smtClean="0">
                <a:latin typeface="Arial Black" pitchFamily="34" charset="0"/>
              </a:rPr>
            </a:br>
            <a:r>
              <a:rPr lang="en-GB" sz="3200" dirty="0" smtClean="0">
                <a:latin typeface="Arial Black" pitchFamily="34" charset="0"/>
              </a:rPr>
              <a:t>Proverb 29 </a:t>
            </a:r>
            <a:r>
              <a:rPr lang="en-GB" sz="3200" dirty="0" err="1" smtClean="0">
                <a:latin typeface="Arial Black" pitchFamily="34" charset="0"/>
              </a:rPr>
              <a:t>vs</a:t>
            </a:r>
            <a:r>
              <a:rPr lang="en-GB" sz="3200" dirty="0" smtClean="0">
                <a:latin typeface="Arial Black" pitchFamily="34" charset="0"/>
              </a:rPr>
              <a:t> 18</a:t>
            </a:r>
            <a:br>
              <a:rPr lang="en-GB" sz="3200" dirty="0" smtClean="0">
                <a:latin typeface="Arial Black" pitchFamily="34" charset="0"/>
              </a:rPr>
            </a:br>
            <a:endParaRPr lang="en-GB" sz="3200" u="sng"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4282" y="285728"/>
            <a:ext cx="8472518" cy="6215106"/>
          </a:xfrm>
        </p:spPr>
        <p:txBody>
          <a:bodyPr>
            <a:normAutofit fontScale="90000"/>
          </a:bodyPr>
          <a:lstStyle/>
          <a:p>
            <a:pPr>
              <a:defRPr/>
            </a:pPr>
            <a:r>
              <a:rPr lang="en-GB" sz="2800" u="sng" dirty="0" smtClean="0">
                <a:solidFill>
                  <a:schemeClr val="tx1"/>
                </a:solidFill>
                <a:latin typeface="Arial Black" pitchFamily="34" charset="0"/>
              </a:rPr>
              <a:t>IDENTIFY WHY PEOPLE BECOME COMPLACENT FROM THE FOLLOWING BIBLE PASSAGES.</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r>
              <a:rPr lang="en-GB" sz="2800" dirty="0" smtClean="0">
                <a:solidFill>
                  <a:schemeClr val="tx1"/>
                </a:solidFill>
                <a:latin typeface="Arial Black" pitchFamily="34" charset="0"/>
              </a:rPr>
              <a:t>NUMBERS 21: 4-5 </a:t>
            </a:r>
            <a:r>
              <a:rPr lang="en-GB" sz="2400" dirty="0" smtClean="0">
                <a:solidFill>
                  <a:schemeClr val="accent2">
                    <a:lumMod val="50000"/>
                  </a:schemeClr>
                </a:solidFill>
                <a:latin typeface="Arial Black" pitchFamily="34" charset="0"/>
              </a:rPr>
              <a:t>Discouragement caused by failure</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r>
              <a:rPr lang="en-GB" sz="2800" dirty="0" smtClean="0">
                <a:solidFill>
                  <a:schemeClr val="tx1"/>
                </a:solidFill>
                <a:latin typeface="Arial Black" pitchFamily="34" charset="0"/>
              </a:rPr>
              <a:t>PROV13 VS 12 </a:t>
            </a:r>
            <a:r>
              <a:rPr lang="en-GB" sz="2800" dirty="0" smtClean="0">
                <a:solidFill>
                  <a:schemeClr val="accent2">
                    <a:lumMod val="50000"/>
                  </a:schemeClr>
                </a:solidFill>
                <a:latin typeface="Arial Black" pitchFamily="34" charset="0"/>
              </a:rPr>
              <a:t>Delay in fulfilment of desires</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r>
              <a:rPr lang="en-GB" sz="2800" dirty="0" smtClean="0">
                <a:solidFill>
                  <a:schemeClr val="tx1"/>
                </a:solidFill>
                <a:latin typeface="Arial Black" pitchFamily="34" charset="0"/>
              </a:rPr>
              <a:t>NEH 4 VS 10 </a:t>
            </a:r>
            <a:r>
              <a:rPr lang="en-GB" sz="2800" dirty="0" smtClean="0">
                <a:solidFill>
                  <a:schemeClr val="accent2">
                    <a:lumMod val="50000"/>
                  </a:schemeClr>
                </a:solidFill>
                <a:latin typeface="Arial Black" pitchFamily="34" charset="0"/>
              </a:rPr>
              <a:t>Difficulty of impending task</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r>
              <a:rPr lang="en-GB" sz="2800" dirty="0" smtClean="0">
                <a:solidFill>
                  <a:schemeClr val="tx1"/>
                </a:solidFill>
                <a:latin typeface="Arial Black" pitchFamily="34" charset="0"/>
              </a:rPr>
              <a:t>ROMANS 12 VS 3 </a:t>
            </a:r>
            <a:r>
              <a:rPr lang="en-GB" sz="2800" dirty="0" smtClean="0">
                <a:solidFill>
                  <a:schemeClr val="accent2">
                    <a:lumMod val="50000"/>
                  </a:schemeClr>
                </a:solidFill>
                <a:latin typeface="Arial Black" pitchFamily="34" charset="0"/>
              </a:rPr>
              <a:t>Unhealthy self image</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r>
              <a:rPr lang="en-GB" sz="2800" dirty="0" smtClean="0">
                <a:solidFill>
                  <a:schemeClr val="tx1"/>
                </a:solidFill>
                <a:latin typeface="Arial Black" pitchFamily="34" charset="0"/>
              </a:rPr>
              <a:t>GAL 3 VS 28 </a:t>
            </a:r>
            <a:r>
              <a:rPr lang="en-GB" sz="2800" dirty="0" smtClean="0">
                <a:solidFill>
                  <a:schemeClr val="accent2">
                    <a:lumMod val="50000"/>
                  </a:schemeClr>
                </a:solidFill>
                <a:latin typeface="Arial Black" pitchFamily="34" charset="0"/>
              </a:rPr>
              <a:t>Feeling of inferiority</a:t>
            </a:r>
            <a:br>
              <a:rPr lang="en-GB" sz="2800" dirty="0" smtClean="0">
                <a:solidFill>
                  <a:schemeClr val="accent2">
                    <a:lumMod val="50000"/>
                  </a:schemeClr>
                </a:solidFill>
                <a:latin typeface="Arial Black" pitchFamily="34" charset="0"/>
              </a:rPr>
            </a:br>
            <a:r>
              <a:rPr lang="en-GB" sz="2800" dirty="0" smtClean="0">
                <a:solidFill>
                  <a:schemeClr val="tx1"/>
                </a:solidFill>
                <a:latin typeface="Arial Black" pitchFamily="34" charset="0"/>
              </a:rPr>
              <a:t>1 JOHN 2 VS 15 </a:t>
            </a:r>
            <a:r>
              <a:rPr lang="en-GB" sz="2800" dirty="0" smtClean="0">
                <a:solidFill>
                  <a:schemeClr val="accent2">
                    <a:lumMod val="50000"/>
                  </a:schemeClr>
                </a:solidFill>
                <a:latin typeface="Arial Black" pitchFamily="34" charset="0"/>
              </a:rPr>
              <a:t>Worldly pleasure</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r>
              <a:rPr lang="en-GB" sz="2800" dirty="0" smtClean="0">
                <a:solidFill>
                  <a:schemeClr val="tx1"/>
                </a:solidFill>
                <a:latin typeface="Arial Black" pitchFamily="34" charset="0"/>
              </a:rPr>
              <a:t>MATT 6 VS 33 </a:t>
            </a:r>
            <a:r>
              <a:rPr lang="en-GB" sz="2800" dirty="0" smtClean="0">
                <a:solidFill>
                  <a:schemeClr val="accent2">
                    <a:lumMod val="50000"/>
                  </a:schemeClr>
                </a:solidFill>
                <a:latin typeface="Arial Black" pitchFamily="34" charset="0"/>
              </a:rPr>
              <a:t>Little material possession</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r>
              <a:rPr lang="en-GB" sz="2800" dirty="0" smtClean="0">
                <a:solidFill>
                  <a:schemeClr val="tx1"/>
                </a:solidFill>
                <a:latin typeface="Arial Black" pitchFamily="34" charset="0"/>
              </a:rPr>
              <a:t>REV 3 VS 17 </a:t>
            </a:r>
            <a:r>
              <a:rPr lang="en-GB" sz="2800" dirty="0" smtClean="0">
                <a:solidFill>
                  <a:schemeClr val="accent2">
                    <a:lumMod val="50000"/>
                  </a:schemeClr>
                </a:solidFill>
                <a:latin typeface="Arial Black" pitchFamily="34" charset="0"/>
              </a:rPr>
              <a:t>Achievements</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r>
              <a:rPr lang="en-GB" sz="2800" dirty="0" smtClean="0">
                <a:solidFill>
                  <a:schemeClr val="tx1"/>
                </a:solidFill>
                <a:latin typeface="Arial Black" pitchFamily="34" charset="0"/>
              </a:rPr>
              <a:t>2 SAM 11 2-17 </a:t>
            </a:r>
            <a:r>
              <a:rPr lang="en-GB" sz="2800" dirty="0" smtClean="0">
                <a:solidFill>
                  <a:schemeClr val="accent2">
                    <a:lumMod val="50000"/>
                  </a:schemeClr>
                </a:solidFill>
                <a:latin typeface="Arial Black" pitchFamily="34" charset="0"/>
              </a:rPr>
              <a:t>Lack of repentance</a:t>
            </a:r>
            <a:r>
              <a:rPr lang="en-GB" sz="2800" dirty="0" smtClean="0">
                <a:solidFill>
                  <a:schemeClr val="tx1"/>
                </a:solidFill>
                <a:latin typeface="Arial Black" pitchFamily="34" charset="0"/>
              </a:rPr>
              <a:t/>
            </a:r>
            <a:br>
              <a:rPr lang="en-GB" sz="2800" dirty="0" smtClean="0">
                <a:solidFill>
                  <a:schemeClr val="tx1"/>
                </a:solidFill>
                <a:latin typeface="Arial Black" pitchFamily="34" charset="0"/>
              </a:rPr>
            </a:br>
            <a:endParaRPr lang="en-GB" sz="2800"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844" y="274638"/>
            <a:ext cx="8858312" cy="6011882"/>
          </a:xfrm>
        </p:spPr>
        <p:txBody>
          <a:bodyPr>
            <a:normAutofit fontScale="90000"/>
          </a:bodyPr>
          <a:lstStyle/>
          <a:p>
            <a:pPr>
              <a:defRPr/>
            </a:pPr>
            <a:r>
              <a:rPr lang="en-GB" sz="3600" dirty="0" smtClean="0">
                <a:latin typeface="Arial Black" pitchFamily="34" charset="0"/>
              </a:rPr>
              <a:t>Identify the Dangers of Complacency from the following bible passages.</a:t>
            </a:r>
            <a:br>
              <a:rPr lang="en-GB" sz="3600" dirty="0" smtClean="0">
                <a:latin typeface="Arial Black" pitchFamily="34" charset="0"/>
              </a:rPr>
            </a:br>
            <a:r>
              <a:rPr lang="en-GB" sz="3600" dirty="0" smtClean="0">
                <a:latin typeface="Arial Black" pitchFamily="34" charset="0"/>
              </a:rPr>
              <a:t>Heb 10 </a:t>
            </a:r>
            <a:r>
              <a:rPr lang="en-GB" sz="3600" dirty="0" err="1" smtClean="0">
                <a:latin typeface="Arial Black" pitchFamily="34" charset="0"/>
              </a:rPr>
              <a:t>vs</a:t>
            </a:r>
            <a:r>
              <a:rPr lang="en-GB" sz="3600" dirty="0" smtClean="0">
                <a:latin typeface="Arial Black" pitchFamily="34" charset="0"/>
              </a:rPr>
              <a:t> 24 </a:t>
            </a:r>
            <a:r>
              <a:rPr lang="en-GB" sz="2700" dirty="0" smtClean="0">
                <a:solidFill>
                  <a:schemeClr val="accent2">
                    <a:lumMod val="50000"/>
                  </a:schemeClr>
                </a:solidFill>
                <a:latin typeface="Arial Black" pitchFamily="34" charset="0"/>
              </a:rPr>
              <a:t>Neglecting fellowship with the Lord and Brethren</a:t>
            </a:r>
            <a:r>
              <a:rPr lang="en-GB" sz="3600" dirty="0" smtClean="0">
                <a:latin typeface="Arial Black" pitchFamily="34" charset="0"/>
              </a:rPr>
              <a:t/>
            </a:r>
            <a:br>
              <a:rPr lang="en-GB" sz="3600" dirty="0" smtClean="0">
                <a:latin typeface="Arial Black" pitchFamily="34" charset="0"/>
              </a:rPr>
            </a:br>
            <a:r>
              <a:rPr lang="en-GB" sz="3600" dirty="0" smtClean="0">
                <a:latin typeface="Arial Black" pitchFamily="34" charset="0"/>
              </a:rPr>
              <a:t>Heb. 5 </a:t>
            </a:r>
            <a:r>
              <a:rPr lang="en-GB" sz="3600" dirty="0" err="1" smtClean="0">
                <a:latin typeface="Arial Black" pitchFamily="34" charset="0"/>
              </a:rPr>
              <a:t>vs</a:t>
            </a:r>
            <a:r>
              <a:rPr lang="en-GB" sz="3600" dirty="0" smtClean="0">
                <a:latin typeface="Arial Black" pitchFamily="34" charset="0"/>
              </a:rPr>
              <a:t> 14 </a:t>
            </a:r>
            <a:r>
              <a:rPr lang="en-GB" sz="2700" dirty="0" smtClean="0">
                <a:solidFill>
                  <a:schemeClr val="accent2">
                    <a:lumMod val="50000"/>
                  </a:schemeClr>
                </a:solidFill>
                <a:latin typeface="Arial Black" pitchFamily="34" charset="0"/>
              </a:rPr>
              <a:t>Slow or delayed progress</a:t>
            </a:r>
            <a:r>
              <a:rPr lang="en-GB" sz="3600" dirty="0" smtClean="0">
                <a:latin typeface="Arial Black" pitchFamily="34" charset="0"/>
              </a:rPr>
              <a:t/>
            </a:r>
            <a:br>
              <a:rPr lang="en-GB" sz="3600" dirty="0" smtClean="0">
                <a:latin typeface="Arial Black" pitchFamily="34" charset="0"/>
              </a:rPr>
            </a:br>
            <a:r>
              <a:rPr lang="en-GB" sz="3600" dirty="0" err="1" smtClean="0">
                <a:latin typeface="Arial Black" pitchFamily="34" charset="0"/>
              </a:rPr>
              <a:t>Exo</a:t>
            </a:r>
            <a:r>
              <a:rPr lang="en-GB" sz="3600" dirty="0" smtClean="0">
                <a:latin typeface="Arial Black" pitchFamily="34" charset="0"/>
              </a:rPr>
              <a:t> 1 </a:t>
            </a:r>
            <a:r>
              <a:rPr lang="en-GB" sz="3600" dirty="0" err="1" smtClean="0">
                <a:latin typeface="Arial Black" pitchFamily="34" charset="0"/>
              </a:rPr>
              <a:t>vs</a:t>
            </a:r>
            <a:r>
              <a:rPr lang="en-GB" sz="3600" dirty="0" smtClean="0">
                <a:latin typeface="Arial Black" pitchFamily="34" charset="0"/>
              </a:rPr>
              <a:t> 14 </a:t>
            </a:r>
            <a:r>
              <a:rPr lang="en-GB" sz="2700" dirty="0" smtClean="0">
                <a:solidFill>
                  <a:schemeClr val="accent2">
                    <a:lumMod val="50000"/>
                  </a:schemeClr>
                </a:solidFill>
                <a:latin typeface="Arial Black" pitchFamily="34" charset="0"/>
              </a:rPr>
              <a:t>Bondage</a:t>
            </a:r>
            <a:r>
              <a:rPr lang="en-GB" sz="3600" dirty="0" smtClean="0">
                <a:latin typeface="Arial Black" pitchFamily="34" charset="0"/>
              </a:rPr>
              <a:t/>
            </a:r>
            <a:br>
              <a:rPr lang="en-GB" sz="3600" dirty="0" smtClean="0">
                <a:latin typeface="Arial Black" pitchFamily="34" charset="0"/>
              </a:rPr>
            </a:br>
            <a:r>
              <a:rPr lang="en-GB" sz="3600" dirty="0" smtClean="0">
                <a:latin typeface="Arial Black" pitchFamily="34" charset="0"/>
              </a:rPr>
              <a:t>1 Sam 2 </a:t>
            </a:r>
            <a:r>
              <a:rPr lang="en-GB" sz="3600" dirty="0" err="1" smtClean="0">
                <a:latin typeface="Arial Black" pitchFamily="34" charset="0"/>
              </a:rPr>
              <a:t>vs</a:t>
            </a:r>
            <a:r>
              <a:rPr lang="en-GB" sz="3600" dirty="0" smtClean="0">
                <a:latin typeface="Arial Black" pitchFamily="34" charset="0"/>
              </a:rPr>
              <a:t> 7 </a:t>
            </a:r>
            <a:r>
              <a:rPr lang="en-GB" sz="2700" dirty="0" smtClean="0">
                <a:solidFill>
                  <a:schemeClr val="accent2">
                    <a:lumMod val="50000"/>
                  </a:schemeClr>
                </a:solidFill>
                <a:latin typeface="Arial Black" pitchFamily="34" charset="0"/>
              </a:rPr>
              <a:t>Poverty</a:t>
            </a:r>
            <a:r>
              <a:rPr lang="en-GB" sz="3600" dirty="0" smtClean="0">
                <a:latin typeface="Arial Black" pitchFamily="34" charset="0"/>
              </a:rPr>
              <a:t/>
            </a:r>
            <a:br>
              <a:rPr lang="en-GB" sz="3600" dirty="0" smtClean="0">
                <a:latin typeface="Arial Black" pitchFamily="34" charset="0"/>
              </a:rPr>
            </a:br>
            <a:r>
              <a:rPr lang="en-GB" sz="3600" dirty="0" smtClean="0">
                <a:latin typeface="Arial Black" pitchFamily="34" charset="0"/>
              </a:rPr>
              <a:t>2 </a:t>
            </a:r>
            <a:r>
              <a:rPr lang="en-GB" sz="3600" dirty="0" err="1" smtClean="0">
                <a:latin typeface="Arial Black" pitchFamily="34" charset="0"/>
              </a:rPr>
              <a:t>Cor</a:t>
            </a:r>
            <a:r>
              <a:rPr lang="en-GB" sz="3600" dirty="0" smtClean="0">
                <a:latin typeface="Arial Black" pitchFamily="34" charset="0"/>
              </a:rPr>
              <a:t> 2 </a:t>
            </a:r>
            <a:r>
              <a:rPr lang="en-GB" sz="3600" dirty="0" err="1" smtClean="0">
                <a:latin typeface="Arial Black" pitchFamily="34" charset="0"/>
              </a:rPr>
              <a:t>vs</a:t>
            </a:r>
            <a:r>
              <a:rPr lang="en-GB" sz="3600" dirty="0" smtClean="0">
                <a:latin typeface="Arial Black" pitchFamily="34" charset="0"/>
              </a:rPr>
              <a:t> 5  </a:t>
            </a:r>
            <a:r>
              <a:rPr lang="en-GB" sz="2700" dirty="0" smtClean="0">
                <a:solidFill>
                  <a:schemeClr val="accent2">
                    <a:lumMod val="50000"/>
                  </a:schemeClr>
                </a:solidFill>
                <a:latin typeface="Arial Black" pitchFamily="34" charset="0"/>
              </a:rPr>
              <a:t>God’s Judgment</a:t>
            </a:r>
            <a:r>
              <a:rPr lang="en-GB" sz="3600" dirty="0" smtClean="0">
                <a:latin typeface="Arial Black" pitchFamily="34" charset="0"/>
              </a:rPr>
              <a:t/>
            </a:r>
            <a:br>
              <a:rPr lang="en-GB" sz="3600" dirty="0" smtClean="0">
                <a:latin typeface="Arial Black" pitchFamily="34" charset="0"/>
              </a:rPr>
            </a:br>
            <a:r>
              <a:rPr lang="en-GB" sz="3600" dirty="0" smtClean="0">
                <a:latin typeface="Arial Black" pitchFamily="34" charset="0"/>
              </a:rPr>
              <a:t>Gen 49 </a:t>
            </a:r>
            <a:r>
              <a:rPr lang="en-GB" sz="3600" dirty="0" err="1" smtClean="0">
                <a:latin typeface="Arial Black" pitchFamily="34" charset="0"/>
              </a:rPr>
              <a:t>vs</a:t>
            </a:r>
            <a:r>
              <a:rPr lang="en-GB" sz="3600" dirty="0" smtClean="0">
                <a:latin typeface="Arial Black" pitchFamily="34" charset="0"/>
              </a:rPr>
              <a:t> 3-4 </a:t>
            </a:r>
            <a:r>
              <a:rPr lang="en-GB" sz="2700" dirty="0" smtClean="0">
                <a:solidFill>
                  <a:schemeClr val="accent2">
                    <a:lumMod val="50000"/>
                  </a:schemeClr>
                </a:solidFill>
                <a:latin typeface="Arial Black" pitchFamily="34" charset="0"/>
              </a:rPr>
              <a:t>Lack of God’s </a:t>
            </a:r>
            <a:r>
              <a:rPr lang="en-GB" sz="2700" dirty="0" err="1" smtClean="0">
                <a:solidFill>
                  <a:schemeClr val="accent2">
                    <a:lumMod val="50000"/>
                  </a:schemeClr>
                </a:solidFill>
                <a:latin typeface="Arial Black" pitchFamily="34" charset="0"/>
              </a:rPr>
              <a:t>Fulfillment</a:t>
            </a:r>
            <a:r>
              <a:rPr lang="en-GB" sz="2700" dirty="0" smtClean="0">
                <a:solidFill>
                  <a:schemeClr val="accent2">
                    <a:lumMod val="50000"/>
                  </a:schemeClr>
                </a:solidFill>
                <a:latin typeface="Arial Black" pitchFamily="34" charset="0"/>
              </a:rPr>
              <a:t> in life</a:t>
            </a:r>
            <a:r>
              <a:rPr lang="en-GB" sz="3600" dirty="0" smtClean="0">
                <a:latin typeface="Arial Black" pitchFamily="34" charset="0"/>
              </a:rPr>
              <a:t/>
            </a:r>
            <a:br>
              <a:rPr lang="en-GB" sz="3600" dirty="0" smtClean="0">
                <a:latin typeface="Arial Black" pitchFamily="34" charset="0"/>
              </a:rPr>
            </a:br>
            <a:r>
              <a:rPr lang="en-GB" sz="3600" dirty="0" smtClean="0">
                <a:latin typeface="Arial Black" pitchFamily="34" charset="0"/>
              </a:rPr>
              <a:t>2 Sam 12 </a:t>
            </a:r>
            <a:r>
              <a:rPr lang="en-GB" sz="3600" dirty="0" err="1" smtClean="0">
                <a:latin typeface="Arial Black" pitchFamily="34" charset="0"/>
              </a:rPr>
              <a:t>vs</a:t>
            </a:r>
            <a:r>
              <a:rPr lang="en-GB" sz="3600" dirty="0" smtClean="0">
                <a:latin typeface="Arial Black" pitchFamily="34" charset="0"/>
              </a:rPr>
              <a:t> 10-14 </a:t>
            </a:r>
            <a:r>
              <a:rPr lang="en-GB" sz="2700" dirty="0" smtClean="0">
                <a:solidFill>
                  <a:schemeClr val="accent2">
                    <a:lumMod val="50000"/>
                  </a:schemeClr>
                </a:solidFill>
                <a:latin typeface="Arial Black" pitchFamily="34" charset="0"/>
              </a:rPr>
              <a:t>Injured Conscience</a:t>
            </a:r>
            <a:br>
              <a:rPr lang="en-GB" sz="2700" dirty="0" smtClean="0">
                <a:solidFill>
                  <a:schemeClr val="accent2">
                    <a:lumMod val="50000"/>
                  </a:schemeClr>
                </a:solidFill>
                <a:latin typeface="Arial Black" pitchFamily="34" charset="0"/>
              </a:rPr>
            </a:br>
            <a:endParaRPr lang="en-GB" sz="2700" dirty="0">
              <a:solidFill>
                <a:schemeClr val="accent2">
                  <a:lumMod val="50000"/>
                </a:schemeClr>
              </a:solidFill>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6154758"/>
          </a:xfrm>
        </p:spPr>
        <p:txBody>
          <a:bodyPr/>
          <a:lstStyle/>
          <a:p>
            <a:pPr>
              <a:defRPr/>
            </a:pPr>
            <a:endParaRPr lang="en-GB" dirty="0"/>
          </a:p>
        </p:txBody>
      </p:sp>
      <p:graphicFrame>
        <p:nvGraphicFramePr>
          <p:cNvPr id="4" name="Table 3"/>
          <p:cNvGraphicFramePr>
            <a:graphicFrameLocks noGrp="1"/>
          </p:cNvGraphicFramePr>
          <p:nvPr/>
        </p:nvGraphicFramePr>
        <p:xfrm>
          <a:off x="500034" y="1071546"/>
          <a:ext cx="7858180" cy="4614866"/>
        </p:xfrm>
        <a:graphic>
          <a:graphicData uri="http://schemas.openxmlformats.org/drawingml/2006/table">
            <a:tbl>
              <a:tblPr firstRow="1" bandRow="1">
                <a:tableStyleId>{5C22544A-7EE6-4342-B048-85BDC9FD1C3A}</a:tableStyleId>
              </a:tblPr>
              <a:tblGrid>
                <a:gridCol w="748398"/>
                <a:gridCol w="3218112"/>
                <a:gridCol w="523879"/>
                <a:gridCol w="3367791"/>
              </a:tblGrid>
              <a:tr h="1025526">
                <a:tc>
                  <a:txBody>
                    <a:bodyPr/>
                    <a:lstStyle/>
                    <a:p>
                      <a:endParaRPr lang="en-GB" dirty="0"/>
                    </a:p>
                  </a:txBody>
                  <a:tcPr/>
                </a:tc>
                <a:tc>
                  <a:txBody>
                    <a:bodyPr/>
                    <a:lstStyle/>
                    <a:p>
                      <a:r>
                        <a:rPr lang="en-GB" dirty="0" smtClean="0"/>
                        <a:t>How it affects the believer's Life</a:t>
                      </a:r>
                      <a:endParaRPr lang="en-GB" dirty="0"/>
                    </a:p>
                  </a:txBody>
                  <a:tcPr/>
                </a:tc>
                <a:tc>
                  <a:txBody>
                    <a:bodyPr/>
                    <a:lstStyle/>
                    <a:p>
                      <a:endParaRPr lang="en-GB"/>
                    </a:p>
                  </a:txBody>
                  <a:tcPr/>
                </a:tc>
                <a:tc>
                  <a:txBody>
                    <a:bodyPr/>
                    <a:lstStyle/>
                    <a:p>
                      <a:r>
                        <a:rPr lang="en-GB" dirty="0" smtClean="0"/>
                        <a:t>Steps</a:t>
                      </a:r>
                      <a:r>
                        <a:rPr lang="en-GB" baseline="0" dirty="0" smtClean="0"/>
                        <a:t> to guard against it</a:t>
                      </a:r>
                    </a:p>
                    <a:p>
                      <a:endParaRPr lang="en-GB" dirty="0" smtClean="0"/>
                    </a:p>
                    <a:p>
                      <a:endParaRPr lang="en-GB" dirty="0"/>
                    </a:p>
                  </a:txBody>
                  <a:tcPr/>
                </a:tc>
              </a:tr>
              <a:tr h="717868">
                <a:tc>
                  <a:txBody>
                    <a:bodyPr/>
                    <a:lstStyle/>
                    <a:p>
                      <a:r>
                        <a:rPr lang="en-GB" dirty="0" smtClean="0"/>
                        <a:t>1</a:t>
                      </a:r>
                      <a:endParaRPr lang="en-GB" dirty="0"/>
                    </a:p>
                  </a:txBody>
                  <a:tcPr/>
                </a:tc>
                <a:tc>
                  <a:txBody>
                    <a:bodyPr/>
                    <a:lstStyle/>
                    <a:p>
                      <a:endParaRPr lang="en-GB"/>
                    </a:p>
                  </a:txBody>
                  <a:tcPr/>
                </a:tc>
                <a:tc>
                  <a:txBody>
                    <a:bodyPr/>
                    <a:lstStyle/>
                    <a:p>
                      <a:r>
                        <a:rPr lang="en-GB" dirty="0" smtClean="0"/>
                        <a:t>1</a:t>
                      </a:r>
                      <a:endParaRPr lang="en-GB" dirty="0"/>
                    </a:p>
                  </a:txBody>
                  <a:tcPr/>
                </a:tc>
                <a:tc>
                  <a:txBody>
                    <a:bodyPr/>
                    <a:lstStyle/>
                    <a:p>
                      <a:endParaRPr lang="en-GB" dirty="0" smtClean="0"/>
                    </a:p>
                    <a:p>
                      <a:endParaRPr lang="en-GB" dirty="0"/>
                    </a:p>
                  </a:txBody>
                  <a:tcPr/>
                </a:tc>
              </a:tr>
              <a:tr h="717868">
                <a:tc>
                  <a:txBody>
                    <a:bodyPr/>
                    <a:lstStyle/>
                    <a:p>
                      <a:r>
                        <a:rPr lang="en-GB" dirty="0" smtClean="0"/>
                        <a:t>2</a:t>
                      </a:r>
                      <a:endParaRPr lang="en-GB" dirty="0"/>
                    </a:p>
                  </a:txBody>
                  <a:tcPr/>
                </a:tc>
                <a:tc>
                  <a:txBody>
                    <a:bodyPr/>
                    <a:lstStyle/>
                    <a:p>
                      <a:endParaRPr lang="en-GB"/>
                    </a:p>
                  </a:txBody>
                  <a:tcPr/>
                </a:tc>
                <a:tc>
                  <a:txBody>
                    <a:bodyPr/>
                    <a:lstStyle/>
                    <a:p>
                      <a:r>
                        <a:rPr lang="en-GB" dirty="0" smtClean="0"/>
                        <a:t>2</a:t>
                      </a:r>
                      <a:endParaRPr lang="en-GB" dirty="0"/>
                    </a:p>
                  </a:txBody>
                  <a:tcPr/>
                </a:tc>
                <a:tc>
                  <a:txBody>
                    <a:bodyPr/>
                    <a:lstStyle/>
                    <a:p>
                      <a:endParaRPr lang="en-GB" dirty="0" smtClean="0"/>
                    </a:p>
                    <a:p>
                      <a:endParaRPr lang="en-GB" dirty="0"/>
                    </a:p>
                  </a:txBody>
                  <a:tcPr/>
                </a:tc>
              </a:tr>
              <a:tr h="717868">
                <a:tc>
                  <a:txBody>
                    <a:bodyPr/>
                    <a:lstStyle/>
                    <a:p>
                      <a:r>
                        <a:rPr lang="en-GB" dirty="0" smtClean="0"/>
                        <a:t>3</a:t>
                      </a:r>
                      <a:endParaRPr lang="en-GB" dirty="0"/>
                    </a:p>
                  </a:txBody>
                  <a:tcPr/>
                </a:tc>
                <a:tc>
                  <a:txBody>
                    <a:bodyPr/>
                    <a:lstStyle/>
                    <a:p>
                      <a:endParaRPr lang="en-GB"/>
                    </a:p>
                  </a:txBody>
                  <a:tcPr/>
                </a:tc>
                <a:tc>
                  <a:txBody>
                    <a:bodyPr/>
                    <a:lstStyle/>
                    <a:p>
                      <a:r>
                        <a:rPr lang="en-GB" dirty="0" smtClean="0"/>
                        <a:t>3</a:t>
                      </a:r>
                      <a:endParaRPr lang="en-GB" dirty="0"/>
                    </a:p>
                  </a:txBody>
                  <a:tcPr/>
                </a:tc>
                <a:tc>
                  <a:txBody>
                    <a:bodyPr/>
                    <a:lstStyle/>
                    <a:p>
                      <a:endParaRPr lang="en-GB" dirty="0" smtClean="0"/>
                    </a:p>
                    <a:p>
                      <a:endParaRPr lang="en-GB" dirty="0"/>
                    </a:p>
                  </a:txBody>
                  <a:tcPr/>
                </a:tc>
              </a:tr>
              <a:tr h="717868">
                <a:tc>
                  <a:txBody>
                    <a:bodyPr/>
                    <a:lstStyle/>
                    <a:p>
                      <a:r>
                        <a:rPr lang="en-GB" dirty="0" smtClean="0"/>
                        <a:t>4</a:t>
                      </a:r>
                      <a:endParaRPr lang="en-GB" dirty="0"/>
                    </a:p>
                  </a:txBody>
                  <a:tcPr/>
                </a:tc>
                <a:tc>
                  <a:txBody>
                    <a:bodyPr/>
                    <a:lstStyle/>
                    <a:p>
                      <a:endParaRPr lang="en-GB"/>
                    </a:p>
                  </a:txBody>
                  <a:tcPr/>
                </a:tc>
                <a:tc>
                  <a:txBody>
                    <a:bodyPr/>
                    <a:lstStyle/>
                    <a:p>
                      <a:r>
                        <a:rPr lang="en-GB" dirty="0" smtClean="0"/>
                        <a:t>4</a:t>
                      </a:r>
                      <a:endParaRPr lang="en-GB" dirty="0"/>
                    </a:p>
                  </a:txBody>
                  <a:tcPr/>
                </a:tc>
                <a:tc>
                  <a:txBody>
                    <a:bodyPr/>
                    <a:lstStyle/>
                    <a:p>
                      <a:endParaRPr lang="en-GB" dirty="0" smtClean="0"/>
                    </a:p>
                    <a:p>
                      <a:endParaRPr lang="en-GB" dirty="0"/>
                    </a:p>
                  </a:txBody>
                  <a:tcPr/>
                </a:tc>
              </a:tr>
              <a:tr h="717868">
                <a:tc>
                  <a:txBody>
                    <a:bodyPr/>
                    <a:lstStyle/>
                    <a:p>
                      <a:r>
                        <a:rPr lang="en-GB" dirty="0" smtClean="0"/>
                        <a:t>5</a:t>
                      </a:r>
                      <a:endParaRPr lang="en-GB" dirty="0"/>
                    </a:p>
                  </a:txBody>
                  <a:tcPr/>
                </a:tc>
                <a:tc>
                  <a:txBody>
                    <a:bodyPr/>
                    <a:lstStyle/>
                    <a:p>
                      <a:endParaRPr lang="en-GB"/>
                    </a:p>
                  </a:txBody>
                  <a:tcPr/>
                </a:tc>
                <a:tc>
                  <a:txBody>
                    <a:bodyPr/>
                    <a:lstStyle/>
                    <a:p>
                      <a:r>
                        <a:rPr lang="en-GB" dirty="0" smtClean="0"/>
                        <a:t>4</a:t>
                      </a:r>
                      <a:endParaRPr lang="en-GB" dirty="0"/>
                    </a:p>
                  </a:txBody>
                  <a:tcPr/>
                </a:tc>
                <a:tc>
                  <a:txBody>
                    <a:bodyPr/>
                    <a:lstStyle/>
                    <a:p>
                      <a:endParaRPr lang="en-GB" dirty="0" smtClean="0"/>
                    </a:p>
                    <a:p>
                      <a:endParaRPr lang="en-GB"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428625" y="285750"/>
            <a:ext cx="8572500" cy="9602629"/>
          </a:xfrm>
          <a:prstGeom prst="rect">
            <a:avLst/>
          </a:prstGeom>
          <a:noFill/>
          <a:ln w="9525">
            <a:noFill/>
            <a:miter lim="800000"/>
            <a:headEnd/>
            <a:tailEnd/>
          </a:ln>
        </p:spPr>
        <p:txBody>
          <a:bodyPr anchor="ctr">
            <a:spAutoFit/>
          </a:bodyPr>
          <a:lstStyle/>
          <a:p>
            <a:pPr eaLnBrk="0" hangingPunct="0"/>
            <a:r>
              <a:rPr lang="en-GB" sz="2400" b="1" dirty="0" smtClean="0">
                <a:solidFill>
                  <a:srgbClr val="C00000"/>
                </a:solidFill>
                <a:latin typeface="Arial Black" pitchFamily="34" charset="0"/>
                <a:ea typeface="Times New Roman" pitchFamily="18" charset="0"/>
                <a:cs typeface="Courier New" pitchFamily="49" charset="0"/>
              </a:rPr>
              <a:t>PRAYER:</a:t>
            </a:r>
          </a:p>
          <a:p>
            <a:pPr eaLnBrk="0" hangingPunct="0"/>
            <a:r>
              <a:rPr lang="en-GB" sz="2400" b="1" dirty="0" smtClean="0">
                <a:solidFill>
                  <a:srgbClr val="C00000"/>
                </a:solidFill>
                <a:latin typeface="Arial Black" pitchFamily="34" charset="0"/>
                <a:ea typeface="Times New Roman" pitchFamily="18" charset="0"/>
                <a:cs typeface="Courier New" pitchFamily="49" charset="0"/>
              </a:rPr>
              <a:t>PRAY AGAINST BEING AT EASE IN ZION</a:t>
            </a:r>
          </a:p>
          <a:p>
            <a:pPr eaLnBrk="0" hangingPunct="0"/>
            <a:r>
              <a:rPr lang="en-GB" sz="2400" b="1" dirty="0" smtClean="0">
                <a:solidFill>
                  <a:srgbClr val="C00000"/>
                </a:solidFill>
                <a:latin typeface="Arial Black" pitchFamily="34" charset="0"/>
                <a:ea typeface="Times New Roman" pitchFamily="18" charset="0"/>
                <a:cs typeface="Courier New" pitchFamily="49" charset="0"/>
              </a:rPr>
              <a:t>AMOS 6 VS1 WOE TO THEM THAT ARE AT EASE IN ZION. </a:t>
            </a:r>
            <a:r>
              <a:rPr lang="en-GB" sz="2400" b="1" smtClean="0">
                <a:solidFill>
                  <a:srgbClr val="C00000"/>
                </a:solidFill>
                <a:latin typeface="Arial Black" pitchFamily="34" charset="0"/>
                <a:ea typeface="Times New Roman" pitchFamily="18" charset="0"/>
                <a:cs typeface="Courier New" pitchFamily="49" charset="0"/>
              </a:rPr>
              <a:t>THAT SHALL NOT BE YOUR PORTION IN JESUS NAME AMEN.</a:t>
            </a:r>
            <a:endParaRPr lang="en-GB" sz="2400" b="1" dirty="0" smtClean="0">
              <a:solidFill>
                <a:srgbClr val="C00000"/>
              </a:solidFill>
              <a:latin typeface="Arial Black" pitchFamily="34" charset="0"/>
              <a:ea typeface="Times New Roman" pitchFamily="18" charset="0"/>
              <a:cs typeface="Courier New" pitchFamily="49" charset="0"/>
            </a:endParaRPr>
          </a:p>
          <a:p>
            <a:pPr eaLnBrk="0" hangingPunct="0"/>
            <a:endParaRPr lang="en-GB" sz="2400" dirty="0">
              <a:latin typeface="Arial Black" pitchFamily="34" charset="0"/>
              <a:ea typeface="Times New Roman" pitchFamily="18" charset="0"/>
              <a:cs typeface="Courier New" pitchFamily="49" charset="0"/>
            </a:endParaRPr>
          </a:p>
          <a:p>
            <a:pPr eaLnBrk="0" hangingPunct="0"/>
            <a:endParaRPr lang="en-GB" sz="2400" dirty="0">
              <a:latin typeface="Arial Black" pitchFamily="34"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24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sz="1200" dirty="0">
              <a:latin typeface="Courier New" pitchFamily="49" charset="0"/>
              <a:ea typeface="Times New Roman" pitchFamily="18" charset="0"/>
              <a:cs typeface="Courier New" pitchFamily="49" charset="0"/>
            </a:endParaRPr>
          </a:p>
          <a:p>
            <a:pPr eaLnBrk="0" hangingPunct="0"/>
            <a:endParaRPr lang="en-GB" dirty="0">
              <a:ea typeface="Times New Roman" pitchFamily="18" charset="0"/>
              <a:cs typeface="Courier New" pitchFamily="49"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5797568"/>
          </a:xfrm>
        </p:spPr>
        <p:txBody>
          <a:bodyPr/>
          <a:lstStyle/>
          <a:p>
            <a:pPr>
              <a:defRPr/>
            </a:pPr>
            <a:r>
              <a:rPr lang="en-GB" sz="4000" dirty="0" smtClean="0">
                <a:solidFill>
                  <a:srgbClr val="C00000"/>
                </a:solidFill>
                <a:latin typeface="Arial Black" pitchFamily="34" charset="0"/>
              </a:rPr>
              <a:t>Question 9. Do you faithfully pay your tithe?</a:t>
            </a:r>
            <a:r>
              <a:rPr lang="en-GB" dirty="0" smtClean="0"/>
              <a:t>.</a:t>
            </a:r>
            <a:br>
              <a:rPr lang="en-GB" dirty="0" smtClean="0"/>
            </a:br>
            <a:r>
              <a:rPr lang="en-GB" dirty="0" smtClean="0"/>
              <a:t>Malachi 3 </a:t>
            </a:r>
            <a:r>
              <a:rPr lang="en-GB" dirty="0" err="1" smtClean="0"/>
              <a:t>vs</a:t>
            </a:r>
            <a:r>
              <a:rPr lang="en-GB" dirty="0" smtClean="0"/>
              <a:t> 10a ‘’Bring ye all the tithes into the store house, that there may be meat in the house...’’</a:t>
            </a:r>
            <a:br>
              <a:rPr lang="en-GB" dirty="0" smtClean="0"/>
            </a:b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5720" y="274638"/>
            <a:ext cx="8643998" cy="5726130"/>
          </a:xfrm>
        </p:spPr>
        <p:txBody>
          <a:bodyPr/>
          <a:lstStyle/>
          <a:p>
            <a:pPr>
              <a:defRPr/>
            </a:pPr>
            <a:r>
              <a:rPr lang="en-GB" sz="3200" dirty="0" smtClean="0">
                <a:solidFill>
                  <a:srgbClr val="C00000"/>
                </a:solidFill>
                <a:latin typeface="Arial Black" pitchFamily="34" charset="0"/>
              </a:rPr>
              <a:t>Question 10 Journaling: </a:t>
            </a:r>
            <a:br>
              <a:rPr lang="en-GB" sz="3200" dirty="0" smtClean="0">
                <a:solidFill>
                  <a:srgbClr val="C00000"/>
                </a:solidFill>
                <a:latin typeface="Arial Black" pitchFamily="34" charset="0"/>
              </a:rPr>
            </a:br>
            <a:r>
              <a:rPr lang="en-GB" sz="2800" dirty="0" smtClean="0">
                <a:solidFill>
                  <a:schemeClr val="tx1"/>
                </a:solidFill>
                <a:latin typeface="Arial Black" pitchFamily="34" charset="0"/>
              </a:rPr>
              <a:t>H</a:t>
            </a:r>
            <a:r>
              <a:rPr lang="en-GB" sz="2800" dirty="0" smtClean="0">
                <a:latin typeface="Arial Black" pitchFamily="34" charset="0"/>
              </a:rPr>
              <a:t>ow often do you write down </a:t>
            </a:r>
            <a:r>
              <a:rPr lang="en-GB" sz="2800" dirty="0" err="1" smtClean="0">
                <a:latin typeface="Arial Black" pitchFamily="34" charset="0"/>
              </a:rPr>
              <a:t>eachings</a:t>
            </a:r>
            <a:r>
              <a:rPr lang="en-GB" sz="2800" dirty="0" smtClean="0">
                <a:latin typeface="Arial Black" pitchFamily="34" charset="0"/>
              </a:rPr>
              <a:t>, </a:t>
            </a:r>
            <a:r>
              <a:rPr lang="en-GB" sz="2800" dirty="0" err="1" smtClean="0">
                <a:latin typeface="Arial Black" pitchFamily="34" charset="0"/>
              </a:rPr>
              <a:t>insigts</a:t>
            </a:r>
            <a:r>
              <a:rPr lang="en-GB" sz="2800" dirty="0" smtClean="0">
                <a:latin typeface="Arial Black" pitchFamily="34" charset="0"/>
              </a:rPr>
              <a:t> from your personal studies, revelations,  </a:t>
            </a:r>
            <a:r>
              <a:rPr lang="en-GB" sz="2800" dirty="0" err="1" smtClean="0">
                <a:latin typeface="Arial Black" pitchFamily="34" charset="0"/>
              </a:rPr>
              <a:t>Rhema</a:t>
            </a:r>
            <a:r>
              <a:rPr lang="en-GB" sz="2800" dirty="0" smtClean="0">
                <a:latin typeface="Arial Black" pitchFamily="34" charset="0"/>
              </a:rPr>
              <a:t> words from God.</a:t>
            </a:r>
            <a:br>
              <a:rPr lang="en-GB" sz="2800" dirty="0" smtClean="0">
                <a:latin typeface="Arial Black" pitchFamily="34" charset="0"/>
              </a:rPr>
            </a:br>
            <a:r>
              <a:rPr lang="en-GB" sz="2800" dirty="0" smtClean="0">
                <a:latin typeface="Arial Black" pitchFamily="34" charset="0"/>
              </a:rPr>
              <a:t> Habakkuk 2 </a:t>
            </a:r>
            <a:r>
              <a:rPr lang="en-GB" sz="2800" dirty="0" err="1" smtClean="0">
                <a:latin typeface="Arial Black" pitchFamily="34" charset="0"/>
              </a:rPr>
              <a:t>vs</a:t>
            </a:r>
            <a:r>
              <a:rPr lang="en-GB" sz="2800" dirty="0" smtClean="0">
                <a:latin typeface="Arial Black" pitchFamily="34" charset="0"/>
              </a:rPr>
              <a:t> 1-3 </a:t>
            </a:r>
            <a:br>
              <a:rPr lang="en-GB" sz="2800" dirty="0" smtClean="0">
                <a:latin typeface="Arial Black" pitchFamily="34" charset="0"/>
              </a:rPr>
            </a:br>
            <a:r>
              <a:rPr lang="en-GB" sz="2800" dirty="0" smtClean="0">
                <a:latin typeface="Arial Black" pitchFamily="34" charset="0"/>
              </a:rPr>
              <a:t>‘’Write down the revelation and make it plain on tablets so that a herald may run with it. For the revelation awaits an appointed time. It speaks of the end and will not prove false’’</a:t>
            </a:r>
            <a:r>
              <a:rPr lang="en-GB" sz="2800" dirty="0" smtClean="0"/>
              <a:t/>
            </a:r>
            <a:br>
              <a:rPr lang="en-GB" sz="2800" dirty="0" smtClean="0"/>
            </a:br>
            <a:endParaRPr lang="en-GB"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5011750"/>
          </a:xfrm>
        </p:spPr>
        <p:txBody>
          <a:bodyPr/>
          <a:lstStyle/>
          <a:p>
            <a:pPr algn="ctr">
              <a:defRPr/>
            </a:pPr>
            <a:r>
              <a:rPr lang="en-GB" sz="3600" dirty="0" smtClean="0">
                <a:latin typeface="Arial Black" pitchFamily="34" charset="0"/>
              </a:rPr>
              <a:t>Keep  your scoring in view and strife to improve, and to also grow into a matured Christian in 2014. God Bless.</a:t>
            </a:r>
            <a:br>
              <a:rPr lang="en-GB" sz="3600" dirty="0" smtClean="0">
                <a:latin typeface="Arial Black" pitchFamily="34" charset="0"/>
              </a:rPr>
            </a:br>
            <a:r>
              <a:rPr lang="en-GB" sz="3600" dirty="0" smtClean="0">
                <a:latin typeface="Arial Black" pitchFamily="34" charset="0"/>
              </a:rPr>
              <a:t>Amen</a:t>
            </a:r>
            <a:r>
              <a:rPr lang="en-GB" dirty="0" smtClean="0"/>
              <a:t/>
            </a:r>
            <a:br>
              <a:rPr lang="en-GB" dirty="0" smtClean="0"/>
            </a:b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457200" y="1196975"/>
            <a:ext cx="8229600" cy="4810125"/>
          </a:xfrm>
        </p:spPr>
        <p:txBody>
          <a:bodyPr/>
          <a:lstStyle/>
          <a:p>
            <a:r>
              <a:rPr lang="en-GB" sz="1600" smtClean="0"/>
              <a:t>GOD equips and empowers anyone HE calls. He promised to be with anyone HE calls, Matt 28:19-20, Matt 10:1. The primary requirement for soul winning is to be born again. HE called the eleven first to be with HIM before the assignments Mark 3:13- 15. Here are some of the tools required to be an effective soul winner:</a:t>
            </a:r>
          </a:p>
          <a:p>
            <a:r>
              <a:rPr lang="en-GB" sz="1600" smtClean="0"/>
              <a:t>To be filled with the HOLY SPIRIT  - Acts 1:8, 1 Tim 3:16</a:t>
            </a:r>
          </a:p>
          <a:p>
            <a:r>
              <a:rPr lang="en-GB" sz="1600" smtClean="0"/>
              <a:t>A good knowledge of the word of GOD is essential  Joshua 1:8 and Psalm 1:1-6</a:t>
            </a:r>
          </a:p>
          <a:p>
            <a:r>
              <a:rPr lang="en-GB" sz="1600" smtClean="0"/>
              <a:t>Compassion and genuine concern for the salvation of souls Matt. 9:36</a:t>
            </a:r>
          </a:p>
          <a:p>
            <a:r>
              <a:rPr lang="en-GB" sz="1600" smtClean="0"/>
              <a:t>Faith that GOD can save any and all souls – Jer 32:27</a:t>
            </a:r>
          </a:p>
          <a:p>
            <a:r>
              <a:rPr lang="en-GB" sz="1600" smtClean="0"/>
              <a:t>Zeal to go out for souls – 1 Cor 9:22</a:t>
            </a:r>
          </a:p>
          <a:p>
            <a:r>
              <a:rPr lang="en-GB" sz="1600" smtClean="0"/>
              <a:t>Prayers to break limiting barriers and obstacles – Rom 10:1</a:t>
            </a:r>
          </a:p>
          <a:p>
            <a:r>
              <a:rPr lang="en-GB" sz="1600" smtClean="0"/>
              <a:t>Wisdom to respond to issues raised – Dan 12:3, John 4: 7- 30</a:t>
            </a:r>
          </a:p>
          <a:p>
            <a:r>
              <a:rPr lang="en-GB" sz="1600" smtClean="0"/>
              <a:t>Sacrifice of personal rights and privileges – 1 Cor 9:19-20</a:t>
            </a:r>
          </a:p>
          <a:p>
            <a:r>
              <a:rPr lang="en-GB" sz="1600" smtClean="0"/>
              <a:t>Patience to get souls yield to the truth. Do not give up!</a:t>
            </a:r>
          </a:p>
          <a:p>
            <a:r>
              <a:rPr lang="en-GB" sz="1600" smtClean="0"/>
              <a:t>Holy living to show the way by what you do and not just what you say.</a:t>
            </a:r>
            <a:endParaRPr lang="en-GB" sz="1800" smtClean="0"/>
          </a:p>
          <a:p>
            <a:endParaRPr lang="en-GB" sz="1800" smtClean="0"/>
          </a:p>
        </p:txBody>
      </p:sp>
      <p:sp>
        <p:nvSpPr>
          <p:cNvPr id="3" name="Title 2"/>
          <p:cNvSpPr>
            <a:spLocks noGrp="1"/>
          </p:cNvSpPr>
          <p:nvPr>
            <p:ph type="title"/>
          </p:nvPr>
        </p:nvSpPr>
        <p:spPr/>
        <p:txBody>
          <a:bodyPr/>
          <a:lstStyle/>
          <a:p>
            <a:pPr>
              <a:defRPr/>
            </a:pPr>
            <a:r>
              <a:rPr lang="en-GB" sz="3600" dirty="0" smtClean="0"/>
              <a:t>TOOLS FOR SOUL WINNING</a:t>
            </a:r>
            <a:endParaRPr lang="en-GB"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p:txBody>
          <a:bodyPr/>
          <a:lstStyle/>
          <a:p>
            <a:endParaRPr lang="en-GB" smtClean="0"/>
          </a:p>
        </p:txBody>
      </p:sp>
      <p:sp>
        <p:nvSpPr>
          <p:cNvPr id="3" name="Title 2"/>
          <p:cNvSpPr>
            <a:spLocks noGrp="1"/>
          </p:cNvSpPr>
          <p:nvPr>
            <p:ph type="title"/>
          </p:nvPr>
        </p:nvSpPr>
        <p:spPr/>
        <p:txBody>
          <a:bodyPr/>
          <a:lstStyle/>
          <a:p>
            <a:pPr>
              <a:defRPr/>
            </a:pPr>
            <a:endParaRPr lang="en-GB"/>
          </a:p>
        </p:txBody>
      </p:sp>
      <p:pic>
        <p:nvPicPr>
          <p:cNvPr id="22532" name="Picture 2"/>
          <p:cNvPicPr>
            <a:picLocks noChangeAspect="1" noChangeArrowheads="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08050"/>
            <a:ext cx="8229600" cy="5545138"/>
          </a:xfrm>
        </p:spPr>
        <p:txBody>
          <a:bodyPr/>
          <a:lstStyle/>
          <a:p>
            <a:pPr marL="109537" indent="0">
              <a:buFont typeface="Wingdings 3" pitchFamily="18" charset="2"/>
              <a:buNone/>
              <a:defRPr/>
            </a:pPr>
            <a:r>
              <a:rPr lang="en-GB" sz="1800" dirty="0" smtClean="0"/>
              <a:t>GOD has called and equipped us to go and win souls</a:t>
            </a:r>
          </a:p>
          <a:p>
            <a:pPr marL="109537" indent="0">
              <a:buFont typeface="Wingdings 3" pitchFamily="18" charset="2"/>
              <a:buNone/>
              <a:defRPr/>
            </a:pPr>
            <a:endParaRPr lang="en-GB" sz="1800" dirty="0" smtClean="0"/>
          </a:p>
          <a:p>
            <a:pPr>
              <a:defRPr/>
            </a:pPr>
            <a:r>
              <a:rPr lang="en-GB" sz="1800" dirty="0" smtClean="0"/>
              <a:t>Labourers are needed – Roman 10:13 – 15</a:t>
            </a:r>
          </a:p>
          <a:p>
            <a:pPr>
              <a:defRPr/>
            </a:pPr>
            <a:r>
              <a:rPr lang="en-GB" sz="1800" dirty="0" smtClean="0">
                <a:solidFill>
                  <a:srgbClr val="FF0000"/>
                </a:solidFill>
              </a:rPr>
              <a:t>“</a:t>
            </a:r>
            <a:r>
              <a:rPr lang="en-GB" sz="1600" i="1" baseline="30000" dirty="0" smtClean="0">
                <a:solidFill>
                  <a:srgbClr val="FF0000"/>
                </a:solidFill>
              </a:rPr>
              <a:t>13 </a:t>
            </a:r>
            <a:r>
              <a:rPr lang="en-GB" sz="1600" i="1" dirty="0" smtClean="0">
                <a:solidFill>
                  <a:srgbClr val="FF0000"/>
                </a:solidFill>
              </a:rPr>
              <a:t>For whosoever shall call upon the name of the Lord shall be saved.</a:t>
            </a:r>
          </a:p>
          <a:p>
            <a:pPr>
              <a:defRPr/>
            </a:pPr>
            <a:r>
              <a:rPr lang="en-GB" sz="1600" i="1" baseline="30000" dirty="0" smtClean="0">
                <a:solidFill>
                  <a:srgbClr val="FF0000"/>
                </a:solidFill>
              </a:rPr>
              <a:t>14 </a:t>
            </a:r>
            <a:r>
              <a:rPr lang="en-GB" sz="1600" i="1" dirty="0" smtClean="0">
                <a:solidFill>
                  <a:srgbClr val="FF0000"/>
                </a:solidFill>
              </a:rPr>
              <a:t>How then shall they call on him in whom they have not believed? and how shall they believe in him of whom they have not heard? and how shall they hear without a preacher?</a:t>
            </a:r>
          </a:p>
          <a:p>
            <a:pPr>
              <a:defRPr/>
            </a:pPr>
            <a:r>
              <a:rPr lang="en-GB" sz="1600" i="1" baseline="30000" dirty="0" smtClean="0">
                <a:solidFill>
                  <a:srgbClr val="FF0000"/>
                </a:solidFill>
              </a:rPr>
              <a:t>15 </a:t>
            </a:r>
            <a:r>
              <a:rPr lang="en-GB" sz="1600" i="1" dirty="0" smtClean="0">
                <a:solidFill>
                  <a:srgbClr val="FF0000"/>
                </a:solidFill>
              </a:rPr>
              <a:t>And how shall they preach, except they be sent? as it is written, How beautiful are the feet of them that preach the gospel of peace, and bring glad tidings of good things!</a:t>
            </a:r>
            <a:r>
              <a:rPr lang="en-GB" sz="1800" b="1" dirty="0" smtClean="0">
                <a:solidFill>
                  <a:srgbClr val="FF0000"/>
                </a:solidFill>
              </a:rPr>
              <a:t>”</a:t>
            </a:r>
            <a:endParaRPr lang="en-GB" sz="1800" dirty="0"/>
          </a:p>
          <a:p>
            <a:pPr>
              <a:defRPr/>
            </a:pPr>
            <a:r>
              <a:rPr lang="en-GB" sz="2800" b="1" dirty="0" smtClean="0"/>
              <a:t>Conclusion</a:t>
            </a:r>
            <a:endParaRPr lang="en-GB" sz="1800" dirty="0" smtClean="0"/>
          </a:p>
          <a:p>
            <a:pPr>
              <a:defRPr/>
            </a:pPr>
            <a:r>
              <a:rPr lang="en-GB" sz="1800" dirty="0" smtClean="0"/>
              <a:t>GOD is a </a:t>
            </a:r>
            <a:r>
              <a:rPr lang="en-GB" sz="1800" dirty="0" err="1" smtClean="0"/>
              <a:t>rewarder</a:t>
            </a:r>
            <a:r>
              <a:rPr lang="en-GB" sz="1800" dirty="0" smtClean="0"/>
              <a:t> Heb 11:6, and will not forget our labour of love. The servant who knows the master’s will but fails to do it will be beaten with many stripes Luke 12:47. You and I have our choices.</a:t>
            </a:r>
          </a:p>
          <a:p>
            <a:pPr>
              <a:defRPr/>
            </a:pPr>
            <a:endParaRPr lang="en-GB" sz="1800" dirty="0" smtClean="0"/>
          </a:p>
          <a:p>
            <a:pPr marL="109537" indent="0">
              <a:buFont typeface="Wingdings 3" pitchFamily="18" charset="2"/>
              <a:buNone/>
              <a:defRPr/>
            </a:pPr>
            <a:r>
              <a:rPr lang="en-GB" sz="1800" dirty="0" smtClean="0"/>
              <a:t>Pray with Luke 10: 1- 2</a:t>
            </a:r>
          </a:p>
          <a:p>
            <a:pPr>
              <a:defRPr/>
            </a:pPr>
            <a:endParaRPr lang="en-GB" sz="1800" dirty="0"/>
          </a:p>
        </p:txBody>
      </p:sp>
      <p:sp>
        <p:nvSpPr>
          <p:cNvPr id="3" name="Title 2"/>
          <p:cNvSpPr>
            <a:spLocks noGrp="1"/>
          </p:cNvSpPr>
          <p:nvPr>
            <p:ph type="title"/>
          </p:nvPr>
        </p:nvSpPr>
        <p:spPr>
          <a:xfrm>
            <a:off x="457200" y="274638"/>
            <a:ext cx="8229600" cy="562074"/>
          </a:xfrm>
        </p:spPr>
        <p:txBody>
          <a:bodyPr>
            <a:normAutofit fontScale="90000"/>
          </a:bodyPr>
          <a:lstStyle/>
          <a:p>
            <a:pPr algn="ctr">
              <a:defRPr/>
            </a:pPr>
            <a:r>
              <a:rPr lang="en-GB" sz="3600" dirty="0" smtClean="0"/>
              <a:t>Summary</a:t>
            </a:r>
            <a:endParaRPr lang="en-GB"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 calcmode="lin" valueType="num">
                                      <p:cBhvr>
                                        <p:cTn id="23"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 calcmode="lin" valueType="num">
                                      <p:cBhvr>
                                        <p:cTn id="3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2">
                                            <p:txEl>
                                              <p:pRg st="3" end="3"/>
                                            </p:txEl>
                                          </p:spTgt>
                                        </p:tgtEl>
                                        <p:attrNameLst>
                                          <p:attrName>style.visibility</p:attrName>
                                        </p:attrNameLst>
                                      </p:cBhvr>
                                      <p:to>
                                        <p:strVal val="visible"/>
                                      </p:to>
                                    </p:set>
                                    <p:anim calcmode="lin" valueType="num">
                                      <p:cBhvr>
                                        <p:cTn id="39"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2">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 calcmode="lin" valueType="num">
                                      <p:cBhvr>
                                        <p:cTn id="4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2">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
                                            <p:txEl>
                                              <p:pRg st="5" end="5"/>
                                            </p:txEl>
                                          </p:spTgt>
                                        </p:tgtEl>
                                        <p:attrNameLst>
                                          <p:attrName>style.visibility</p:attrName>
                                        </p:attrNameLst>
                                      </p:cBhvr>
                                      <p:to>
                                        <p:strVal val="visible"/>
                                      </p:to>
                                    </p:set>
                                    <p:anim calcmode="lin" valueType="num">
                                      <p:cBhvr>
                                        <p:cTn id="55"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2">
                                            <p:txEl>
                                              <p:pRg st="6" end="6"/>
                                            </p:txEl>
                                          </p:spTgt>
                                        </p:tgtEl>
                                        <p:attrNameLst>
                                          <p:attrName>style.visibility</p:attrName>
                                        </p:attrNameLst>
                                      </p:cBhvr>
                                      <p:to>
                                        <p:strVal val="visible"/>
                                      </p:to>
                                    </p:set>
                                    <p:anim calcmode="lin" valueType="num">
                                      <p:cBhvr>
                                        <p:cTn id="63"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2">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2">
                                            <p:txEl>
                                              <p:pRg st="7" end="7"/>
                                            </p:txEl>
                                          </p:spTgt>
                                        </p:tgtEl>
                                        <p:attrNameLst>
                                          <p:attrName>style.visibility</p:attrName>
                                        </p:attrNameLst>
                                      </p:cBhvr>
                                      <p:to>
                                        <p:strVal val="visible"/>
                                      </p:to>
                                    </p:set>
                                    <p:anim calcmode="lin" valueType="num">
                                      <p:cBhvr>
                                        <p:cTn id="71"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2">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2">
                                            <p:txEl>
                                              <p:pRg st="9" end="9"/>
                                            </p:txEl>
                                          </p:spTgt>
                                        </p:tgtEl>
                                        <p:attrNameLst>
                                          <p:attrName>style.visibility</p:attrName>
                                        </p:attrNameLst>
                                      </p:cBhvr>
                                      <p:to>
                                        <p:strVal val="visible"/>
                                      </p:to>
                                    </p:set>
                                    <p:anim calcmode="lin" valueType="num">
                                      <p:cBhvr>
                                        <p:cTn id="79"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80"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81"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82" dur="1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p:txBody>
          <a:bodyPr/>
          <a:lstStyle/>
          <a:p>
            <a:endParaRPr lang="en-GB" smtClean="0"/>
          </a:p>
        </p:txBody>
      </p:sp>
      <p:sp>
        <p:nvSpPr>
          <p:cNvPr id="3" name="Title 2"/>
          <p:cNvSpPr>
            <a:spLocks noGrp="1"/>
          </p:cNvSpPr>
          <p:nvPr>
            <p:ph type="title"/>
          </p:nvPr>
        </p:nvSpPr>
        <p:spPr>
          <a:xfrm>
            <a:off x="457200" y="274638"/>
            <a:ext cx="8229600" cy="706437"/>
          </a:xfrm>
        </p:spPr>
        <p:txBody>
          <a:bodyPr>
            <a:normAutofit fontScale="90000"/>
          </a:bodyPr>
          <a:lstStyle/>
          <a:p>
            <a:pPr>
              <a:defRPr/>
            </a:pPr>
            <a:endParaRPr lang="en-GB" dirty="0"/>
          </a:p>
        </p:txBody>
      </p:sp>
      <p:pic>
        <p:nvPicPr>
          <p:cNvPr id="24580" name="Picture 2" descr="C:\MUM'S FOLDER\CHRISTIANITY\SERMONS\isaiah_52.7.jpg"/>
          <p:cNvPicPr>
            <a:picLocks noChangeAspect="1" noChangeArrowheads="1"/>
          </p:cNvPicPr>
          <p:nvPr/>
        </p:nvPicPr>
        <p:blipFill>
          <a:blip r:embed="rId2" cstate="print"/>
          <a:srcRect/>
          <a:stretch>
            <a:fillRect/>
          </a:stretch>
        </p:blipFill>
        <p:spPr bwMode="auto">
          <a:xfrm>
            <a:off x="395288" y="260350"/>
            <a:ext cx="8280400" cy="570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1"/>
          </p:nvPr>
        </p:nvSpPr>
        <p:spPr/>
        <p:txBody>
          <a:bodyPr/>
          <a:lstStyle/>
          <a:p>
            <a:endParaRPr lang="en-GB" smtClean="0"/>
          </a:p>
          <a:p>
            <a:endParaRPr lang="en-GB" smtClean="0"/>
          </a:p>
          <a:p>
            <a:endParaRPr lang="en-GB" smtClean="0"/>
          </a:p>
          <a:p>
            <a:endParaRPr lang="en-GB" smtClean="0"/>
          </a:p>
          <a:p>
            <a:endParaRPr lang="en-GB" smtClean="0"/>
          </a:p>
          <a:p>
            <a:endParaRPr lang="en-GB" smtClean="0"/>
          </a:p>
          <a:p>
            <a:endParaRPr lang="en-GB" smtClean="0"/>
          </a:p>
          <a:p>
            <a:endParaRPr lang="en-GB" smtClean="0"/>
          </a:p>
          <a:p>
            <a:r>
              <a:rPr lang="en-GB" sz="1400" i="1" smtClean="0"/>
              <a:t>“But though we, or an angel from heaven, preach any other gospel unto you than that which we have preached unto you, let him be accursed “     Galatians 1:8</a:t>
            </a:r>
          </a:p>
          <a:p>
            <a:endParaRPr lang="en-GB" smtClean="0"/>
          </a:p>
        </p:txBody>
      </p:sp>
      <p:sp>
        <p:nvSpPr>
          <p:cNvPr id="3" name="Title 2"/>
          <p:cNvSpPr>
            <a:spLocks noGrp="1"/>
          </p:cNvSpPr>
          <p:nvPr>
            <p:ph type="title"/>
          </p:nvPr>
        </p:nvSpPr>
        <p:spPr/>
        <p:txBody>
          <a:bodyPr/>
          <a:lstStyle/>
          <a:p>
            <a:pPr>
              <a:defRPr/>
            </a:pPr>
            <a:endParaRPr lang="en-GB" dirty="0"/>
          </a:p>
        </p:txBody>
      </p:sp>
      <p:pic>
        <p:nvPicPr>
          <p:cNvPr id="25604" name="Picture 4" descr="C:\MUM'S FOLDER\CHRISTIANITY\SERMONS\evangelism1.jpg"/>
          <p:cNvPicPr>
            <a:picLocks noChangeAspect="1" noChangeArrowheads="1"/>
          </p:cNvPicPr>
          <p:nvPr/>
        </p:nvPicPr>
        <p:blipFill>
          <a:blip r:embed="rId2" cstate="print"/>
          <a:srcRect/>
          <a:stretch>
            <a:fillRect/>
          </a:stretch>
        </p:blipFill>
        <p:spPr bwMode="auto">
          <a:xfrm>
            <a:off x="179388" y="260350"/>
            <a:ext cx="8713787" cy="4608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a:xfrm>
            <a:off x="457200" y="260648"/>
            <a:ext cx="8229600" cy="5746452"/>
          </a:xfrm>
          <a:extLst>
            <a:ext uri="{91240B29-F687-4F45-9708-019B960494DF}"/>
          </a:extLst>
        </p:spPr>
        <p:style>
          <a:lnRef idx="0">
            <a:scrgbClr r="0" g="0" b="0"/>
          </a:lnRef>
          <a:fillRef idx="1002">
            <a:schemeClr val="lt2"/>
          </a:fillRef>
          <a:effectRef idx="0">
            <a:scrgbClr r="0" g="0" b="0"/>
          </a:effectRef>
          <a:fontRef idx="major"/>
        </p:style>
        <p:txBody>
          <a:bodyPr/>
          <a:lstStyle/>
          <a:p>
            <a:pPr eaLnBrk="1" hangingPunct="1">
              <a:buFont typeface="Wingdings 2" pitchFamily="18" charset="2"/>
              <a:buNone/>
              <a:defRPr/>
            </a:pPr>
            <a:endParaRPr lang="en-GB" altLang="en-US" dirty="0" smtClean="0"/>
          </a:p>
          <a:p>
            <a:pPr eaLnBrk="1" hangingPunct="1">
              <a:buFont typeface="Wingdings 2" pitchFamily="18" charset="2"/>
              <a:buNone/>
              <a:defRPr/>
            </a:pPr>
            <a:r>
              <a:rPr lang="en-GB" altLang="en-US" dirty="0" smtClean="0"/>
              <a:t>May the LORD bless you as you keep HIS word </a:t>
            </a:r>
          </a:p>
          <a:p>
            <a:pPr eaLnBrk="1" hangingPunct="1">
              <a:buFont typeface="Wingdings 2" pitchFamily="18" charset="2"/>
              <a:buNone/>
              <a:defRPr/>
            </a:pPr>
            <a:endParaRPr lang="en-GB" altLang="en-US" dirty="0" smtClean="0"/>
          </a:p>
          <a:p>
            <a:pPr eaLnBrk="1" hangingPunct="1">
              <a:buFont typeface="Wingdings 2" pitchFamily="18" charset="2"/>
              <a:buNone/>
              <a:defRPr/>
            </a:pPr>
            <a:r>
              <a:rPr lang="en-GB" altLang="en-US" dirty="0" smtClean="0"/>
              <a:t>                                  Amen</a:t>
            </a:r>
          </a:p>
          <a:p>
            <a:pPr eaLnBrk="1" hangingPunct="1">
              <a:buFont typeface="Wingdings 2" pitchFamily="18" charset="2"/>
              <a:buNone/>
              <a:defRPr/>
            </a:pPr>
            <a:endParaRPr lang="en-GB" altLang="en-US" dirty="0" smtClean="0"/>
          </a:p>
          <a:p>
            <a:pPr eaLnBrk="1" hangingPunct="1">
              <a:buFont typeface="Wingdings 2" pitchFamily="18" charset="2"/>
              <a:buNone/>
              <a:defRPr/>
            </a:pPr>
            <a:endParaRPr lang="en-GB" altLang="en-US" dirty="0" smtClean="0"/>
          </a:p>
          <a:p>
            <a:pPr eaLnBrk="1" hangingPunct="1">
              <a:buFont typeface="Wingdings 2" pitchFamily="18" charset="2"/>
              <a:buNone/>
              <a:defRPr/>
            </a:pPr>
            <a:endParaRPr lang="en-GB" altLang="en-US"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7|0.9|1"/>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2899</TotalTime>
  <Words>445</Words>
  <Application>Microsoft Office PowerPoint</Application>
  <PresentationFormat>On-screen Show (4:3)</PresentationFormat>
  <Paragraphs>99</Paragraphs>
  <Slides>18</Slides>
  <Notes>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Concourse</vt:lpstr>
      <vt:lpstr> The danger of Complacency  TEXT:  JOSHUA 18 VS 2-6 </vt:lpstr>
      <vt:lpstr>Question 1  what is the meaning of complacency</vt:lpstr>
      <vt:lpstr>     </vt:lpstr>
      <vt:lpstr>Identify complacency in the following passages; Joshua 18 vs 2-3 lack of Motivation Proverb 24 vs 30-31Laziness and alway giving excuses 11 kings 20 vs 12-19 a false sense of security  Luke 8 vs 14 they lack spiritual maturity James 1 vs 22-23 they are indifferent to God’s word Rev 3 vs 14-19 they are lukewarm Acts 24 vs 16 they lack self examination Proverb 29 vs 18 they lack foresight </vt:lpstr>
      <vt:lpstr>Identify complacency in the following passages; Joshua 18 vs 2-3 Proverb 24 vs 30-31 11 kings 20 vs 12-19 Luke 8 vs 14 James 1 vs 22-23 Rev 3 vs 14-19 Acts 24 vs 16 Proverb 29 vs 18 </vt:lpstr>
      <vt:lpstr>IDENTIFY WHY PEOPLE BECOME COMPLACENT FROM THE FOLLOWING BIBLE PASSAGES. NUMBERS 21: 4-5 Discouragement caused by failure PROV13 VS 12 Delay in fulfilment of desires NEH 4 VS 10 Difficulty of impending task ROMANS 12 VS 3 Unhealthy self image GAL 3 VS 28 Feeling of inferiority 1 JOHN 2 VS 15 Worldly pleasure MATT 6 VS 33 Little material possession REV 3 VS 17 Achievements 2 SAM 11 2-17 Lack of repentance </vt:lpstr>
      <vt:lpstr>Identify the Dangers of Complacency from the following bible passages. Heb 10 vs 24 Neglecting fellowship with the Lord and Brethren Heb. 5 vs 14 Slow or delayed progress Exo 1 vs 14 Bondage 1 Sam 2 vs 7 Poverty 2 Cor 2 vs 5  God’s Judgment Gen 49 vs 3-4 Lack of God’s Fulfillment in life 2 Sam 12 vs 10-14 Injured Conscience </vt:lpstr>
      <vt:lpstr>Slide 8</vt:lpstr>
      <vt:lpstr>Slide 9</vt:lpstr>
      <vt:lpstr>Question 9. Do you faithfully pay your tithe?. Malachi 3 vs 10a ‘’Bring ye all the tithes into the store house, that there may be meat in the house...’’ </vt:lpstr>
      <vt:lpstr>Question 10 Journaling:  How often do you write down eachings, insigts from your personal studies, revelations,  Rhema words from God.  Habakkuk 2 vs 1-3  ‘’Write down the revelation and make it plain on tablets so that a herald may run with it. For the revelation awaits an appointed time. It speaks of the end and will not prove false’’ </vt:lpstr>
      <vt:lpstr>Keep  your scoring in view and strife to improve, and to also grow into a matured Christian in 2014. God Bless. Amen </vt:lpstr>
      <vt:lpstr>TOOLS FOR SOUL WINNING</vt:lpstr>
      <vt:lpstr>Slide 14</vt:lpstr>
      <vt:lpstr>Summary</vt:lpstr>
      <vt:lpstr>Slide 16</vt:lpstr>
      <vt:lpstr>Slide 17</vt:lpstr>
      <vt:lpstr>Slide 18</vt:lpstr>
    </vt:vector>
  </TitlesOfParts>
  <Company>Toumaz Technology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Chidi Uche</dc:creator>
  <cp:lastModifiedBy>Edith</cp:lastModifiedBy>
  <cp:revision>868</cp:revision>
  <dcterms:created xsi:type="dcterms:W3CDTF">2011-05-08T07:41:19Z</dcterms:created>
  <dcterms:modified xsi:type="dcterms:W3CDTF">2014-05-14T22:47:07Z</dcterms:modified>
</cp:coreProperties>
</file>